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p:sldMasterIdLst>
    <p:sldMasterId id="2147483839" r:id="rId2"/>
  </p:sldMasterIdLst>
  <p:notesMasterIdLst>
    <p:notesMasterId r:id="rId4"/>
  </p:notesMasterIdLst>
  <p:sldIdLst>
    <p:sldId id="256" r:id="rId3"/>
  </p:sldIdLst>
  <p:sldSz cx="43891200" cy="32918400"/>
  <p:notesSz cx="7315200" cy="9601200"/>
  <p:embeddedFontLst>
    <p:embeddedFont>
      <p:font typeface="Calibri" panose="020F0502020204030204" pitchFamily="34" charset="0"/>
      <p:regular r:id="rId5"/>
      <p:bold r:id="rId6"/>
      <p:italic r:id="rId7"/>
      <p:boldItalic r:id="rId8"/>
    </p:embeddedFont>
    <p:embeddedFont>
      <p:font typeface="Calibri Light" panose="020F0302020204030204" pitchFamily="34" charset="0"/>
      <p:regular r:id="rId9"/>
      <p:italic r:id="rId10"/>
    </p:embeddedFont>
    <p:embeddedFont>
      <p:font typeface="Lato" panose="020F0502020204030203" pitchFamily="34" charset="0"/>
      <p:regular r:id="rId11"/>
      <p:bold r:id="rId12"/>
      <p:italic r:id="rId13"/>
      <p:boldItalic r:id="rId14"/>
    </p:embeddedFont>
    <p:embeddedFont>
      <p:font typeface="Lato Heavy" panose="020F0502020204030203" pitchFamily="34" charset="0"/>
      <p:bold r:id="rId15"/>
      <p:boldItalic r:id="rId16"/>
    </p:embeddedFont>
    <p:embeddedFont>
      <p:font typeface="Lato Medium" panose="020F0502020204030203" pitchFamily="34" charset="0"/>
      <p:regular r:id="rId17"/>
      <p:italic r:id="rId18"/>
    </p:embeddedFont>
    <p:embeddedFont>
      <p:font typeface="Lucida Sans Unicode" panose="020B0602030504020204" pitchFamily="34" charset="0"/>
      <p:regular r:id="rId19"/>
    </p:embeddedFont>
  </p:embeddedFontLst>
  <p:defaultTextStyle>
    <a:defPPr>
      <a:defRPr lang="en-US"/>
    </a:defPPr>
    <a:lvl1pPr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1pPr>
    <a:lvl2pPr marL="1879600" indent="-1487488"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2pPr>
    <a:lvl3pPr marL="3760788" indent="-2976563"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3pPr>
    <a:lvl4pPr marL="5641975" indent="-4465638"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4pPr>
    <a:lvl5pPr marL="7521575" indent="-5954713"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5pPr>
    <a:lvl6pPr marL="22860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6pPr>
    <a:lvl7pPr marL="27432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7pPr>
    <a:lvl8pPr marL="32004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8pPr>
    <a:lvl9pPr marL="36576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0448">
          <p15:clr>
            <a:srgbClr val="A4A3A4"/>
          </p15:clr>
        </p15:guide>
        <p15:guide id="2" pos="288" userDrawn="1">
          <p15:clr>
            <a:srgbClr val="A4A3A4"/>
          </p15:clr>
        </p15:guide>
        <p15:guide id="3" pos="9504">
          <p15:clr>
            <a:srgbClr val="A4A3A4"/>
          </p15:clr>
        </p15:guide>
        <p15:guide id="4" pos="8928">
          <p15:clr>
            <a:srgbClr val="A4A3A4"/>
          </p15:clr>
        </p15:guide>
        <p15:guide id="5" pos="18144">
          <p15:clr>
            <a:srgbClr val="A4A3A4"/>
          </p15:clr>
        </p15:guide>
        <p15:guide id="6" pos="18720">
          <p15:clr>
            <a:srgbClr val="A4A3A4"/>
          </p15:clr>
        </p15:guide>
        <p15:guide id="7" pos="27360">
          <p15:clr>
            <a:srgbClr val="A4A3A4"/>
          </p15:clr>
        </p15:guide>
        <p15:guide id="8" orient="horz" pos="288">
          <p15:clr>
            <a:srgbClr val="A4A3A4"/>
          </p15:clr>
        </p15:guide>
        <p15:guide id="9" orient="horz" pos="3744" userDrawn="1">
          <p15:clr>
            <a:srgbClr val="A4A3A4"/>
          </p15:clr>
        </p15:guide>
        <p15:guide id="10" orient="horz" pos="4032" userDrawn="1">
          <p15:clr>
            <a:srgbClr val="A4A3A4"/>
          </p15:clr>
        </p15:guide>
        <p15:guide id="11" pos="4608" userDrawn="1">
          <p15:clr>
            <a:srgbClr val="A4A3A4"/>
          </p15:clr>
        </p15:guide>
        <p15:guide id="12" pos="13824" userDrawn="1">
          <p15:clr>
            <a:srgbClr val="A4A3A4"/>
          </p15:clr>
        </p15:guide>
        <p15:guide id="13" pos="230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E725"/>
    <a:srgbClr val="002D55"/>
    <a:srgbClr val="4D4D4D"/>
    <a:srgbClr val="000C19"/>
    <a:srgbClr val="DDDDDD"/>
    <a:srgbClr val="788668"/>
    <a:srgbClr val="5D68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30" autoAdjust="0"/>
    <p:restoredTop sz="96710" autoAdjust="0"/>
  </p:normalViewPr>
  <p:slideViewPr>
    <p:cSldViewPr>
      <p:cViewPr varScale="1">
        <p:scale>
          <a:sx n="25" d="100"/>
          <a:sy n="25" d="100"/>
        </p:scale>
        <p:origin x="1181" y="24"/>
      </p:cViewPr>
      <p:guideLst>
        <p:guide orient="horz" pos="20448"/>
        <p:guide pos="288"/>
        <p:guide pos="9504"/>
        <p:guide pos="8928"/>
        <p:guide pos="18144"/>
        <p:guide pos="18720"/>
        <p:guide pos="27360"/>
        <p:guide orient="horz" pos="288"/>
        <p:guide orient="horz" pos="3744"/>
        <p:guide orient="horz" pos="4032"/>
        <p:guide pos="4608"/>
        <p:guide pos="13824"/>
        <p:guide pos="230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 Type="http://schemas.openxmlformats.org/officeDocument/2006/relationships/slideMaster" Target="slideMasters/slideMaster1.xml"/><Relationship Id="rId16" Type="http://schemas.openxmlformats.org/officeDocument/2006/relationships/font" Target="fonts/font12.fntdata"/><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tableStyles" Target="tableStyle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theme" Target="theme/theme1.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viewProps" Target="viewProps.xml"/></Relationships>
</file>

<file path=ppt/media/image1.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smtClean="0"/>
            </a:lvl1pPr>
          </a:lstStyle>
          <a:p>
            <a:pPr>
              <a:defRPr/>
            </a:pPr>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smtClean="0"/>
            </a:lvl1pPr>
          </a:lstStyle>
          <a:p>
            <a:pPr>
              <a:defRPr/>
            </a:pPr>
            <a:fld id="{A9469BFE-D850-4E20-932B-8309E1F377C8}" type="datetimeFigureOut">
              <a:rPr lang="en-US"/>
              <a:pPr>
                <a:defRPr/>
              </a:pPr>
              <a:t>2/14/2020</a:t>
            </a:fld>
            <a:endParaRPr lang="en-US"/>
          </a:p>
        </p:txBody>
      </p:sp>
      <p:sp>
        <p:nvSpPr>
          <p:cNvPr id="4" name="Slide Image Placeholder 3"/>
          <p:cNvSpPr>
            <a:spLocks noGrp="1" noRot="1" noChangeAspect="1"/>
          </p:cNvSpPr>
          <p:nvPr>
            <p:ph type="sldImg" idx="2"/>
          </p:nvPr>
        </p:nvSpPr>
        <p:spPr>
          <a:xfrm>
            <a:off x="1497013" y="1200150"/>
            <a:ext cx="4321175" cy="3240088"/>
          </a:xfrm>
          <a:prstGeom prst="rect">
            <a:avLst/>
          </a:prstGeom>
          <a:noFill/>
          <a:ln w="12700">
            <a:solidFill>
              <a:prstClr val="black"/>
            </a:solidFill>
          </a:ln>
        </p:spPr>
        <p:txBody>
          <a:bodyPr vert="horz" lIns="96661" tIns="48331" rIns="96661" bIns="48331" rtlCol="0" anchor="ctr"/>
          <a:lstStyle/>
          <a:p>
            <a:pPr lvl="0"/>
            <a:endParaRPr lang="en-US" noProof="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smtClean="0"/>
            </a:lvl1pPr>
          </a:lstStyle>
          <a:p>
            <a:pPr>
              <a:defRPr/>
            </a:pPr>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smtClean="0"/>
            </a:lvl1pPr>
          </a:lstStyle>
          <a:p>
            <a:pPr>
              <a:defRPr/>
            </a:pPr>
            <a:fld id="{3E7BCEDB-0A08-4835-A1EC-8E25B394EFC6}" type="slidenum">
              <a:rPr lang="en-US"/>
              <a:pPr>
                <a:defRPr/>
              </a:pPr>
              <a:t>‹#›</a:t>
            </a:fld>
            <a:endParaRPr lang="en-US"/>
          </a:p>
        </p:txBody>
      </p:sp>
    </p:spTree>
    <p:extLst>
      <p:ext uri="{BB962C8B-B14F-4D97-AF65-F5344CB8AC3E}">
        <p14:creationId xmlns:p14="http://schemas.microsoft.com/office/powerpoint/2010/main" val="297830083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p>
            <a:fld id="{6264495D-6A53-4B50-A454-B641A03983D3}" type="slidenum">
              <a:rPr lang="en-US" altLang="en-US"/>
              <a:pPr/>
              <a:t>1</a:t>
            </a:fld>
            <a:endParaRPr lang="en-US" altLang="en-US"/>
          </a:p>
        </p:txBody>
      </p:sp>
    </p:spTree>
    <p:extLst>
      <p:ext uri="{BB962C8B-B14F-4D97-AF65-F5344CB8AC3E}">
        <p14:creationId xmlns:p14="http://schemas.microsoft.com/office/powerpoint/2010/main" val="3167941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0" y="5387342"/>
            <a:ext cx="32918400" cy="11460480"/>
          </a:xfrm>
        </p:spPr>
        <p:txBody>
          <a:bodyPr anchor="b"/>
          <a:lstStyle>
            <a:lvl1pPr algn="ctr">
              <a:defRPr sz="216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904438E2-6206-4A01-A01C-6C214A315F82}" type="datetimeFigureOut">
              <a:rPr lang="en-US" altLang="en-US"/>
              <a:pPr>
                <a:defRPr/>
              </a:pPr>
              <a:t>2/14/2020</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8FF06C8C-4ACF-4833-9563-243AF893D18F}" type="slidenum">
              <a:rPr lang="en-US" altLang="en-US"/>
              <a:pPr>
                <a:defRPr/>
              </a:pPr>
              <a:t>‹#›</a:t>
            </a:fld>
            <a:endParaRPr lang="en-US" altLang="en-US" dirty="0"/>
          </a:p>
        </p:txBody>
      </p:sp>
    </p:spTree>
    <p:extLst>
      <p:ext uri="{BB962C8B-B14F-4D97-AF65-F5344CB8AC3E}">
        <p14:creationId xmlns:p14="http://schemas.microsoft.com/office/powerpoint/2010/main" val="738559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92BC0369-493E-4B11-9445-E84A5D95EEA1}" type="datetimeFigureOut">
              <a:rPr lang="en-US" altLang="en-US"/>
              <a:pPr>
                <a:defRPr/>
              </a:pPr>
              <a:t>2/14/2020</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4F0BA680-B473-4A66-8D82-C713F518A7B2}" type="slidenum">
              <a:rPr lang="en-US" altLang="en-US"/>
              <a:pPr>
                <a:defRPr/>
              </a:pPr>
              <a:t>‹#›</a:t>
            </a:fld>
            <a:endParaRPr lang="en-US" altLang="en-US" dirty="0"/>
          </a:p>
        </p:txBody>
      </p:sp>
    </p:spTree>
    <p:extLst>
      <p:ext uri="{BB962C8B-B14F-4D97-AF65-F5344CB8AC3E}">
        <p14:creationId xmlns:p14="http://schemas.microsoft.com/office/powerpoint/2010/main" val="3632641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0"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0"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D4B6810-AA9C-4FEA-9333-1DB2FE8D3859}" type="datetimeFigureOut">
              <a:rPr lang="en-US" altLang="en-US"/>
              <a:pPr>
                <a:defRPr/>
              </a:pPr>
              <a:t>2/14/2020</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85A6BE70-3EE9-4DDD-9975-CA43D55D285C}" type="slidenum">
              <a:rPr lang="en-US" altLang="en-US"/>
              <a:pPr>
                <a:defRPr/>
              </a:pPr>
              <a:t>‹#›</a:t>
            </a:fld>
            <a:endParaRPr lang="en-US" altLang="en-US" dirty="0"/>
          </a:p>
        </p:txBody>
      </p:sp>
    </p:spTree>
    <p:extLst>
      <p:ext uri="{BB962C8B-B14F-4D97-AF65-F5344CB8AC3E}">
        <p14:creationId xmlns:p14="http://schemas.microsoft.com/office/powerpoint/2010/main" val="1120689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E624C082-E6BC-4897-A855-1A79386AD8FF}" type="datetimeFigureOut">
              <a:rPr lang="en-US" altLang="en-US"/>
              <a:pPr>
                <a:defRPr/>
              </a:pPr>
              <a:t>2/14/2020</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1F0E3231-3B31-4B67-938D-BEDBFF0419D5}" type="slidenum">
              <a:rPr lang="en-US" altLang="en-US"/>
              <a:pPr>
                <a:defRPr/>
              </a:pPr>
              <a:t>‹#›</a:t>
            </a:fld>
            <a:endParaRPr lang="en-US" altLang="en-US" dirty="0"/>
          </a:p>
        </p:txBody>
      </p:sp>
    </p:spTree>
    <p:extLst>
      <p:ext uri="{BB962C8B-B14F-4D97-AF65-F5344CB8AC3E}">
        <p14:creationId xmlns:p14="http://schemas.microsoft.com/office/powerpoint/2010/main" val="355402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0" y="8206745"/>
            <a:ext cx="37856160" cy="13693138"/>
          </a:xfrm>
        </p:spPr>
        <p:txBody>
          <a:bodyPr anchor="b"/>
          <a:lstStyle>
            <a:lvl1pPr>
              <a:defRPr sz="21600"/>
            </a:lvl1pPr>
          </a:lstStyle>
          <a:p>
            <a:r>
              <a:rPr lang="en-US"/>
              <a:t>Click to edit Master title style</a:t>
            </a:r>
          </a:p>
        </p:txBody>
      </p:sp>
      <p:sp>
        <p:nvSpPr>
          <p:cNvPr id="3" name="Text Placeholder 2"/>
          <p:cNvSpPr>
            <a:spLocks noGrp="1"/>
          </p:cNvSpPr>
          <p:nvPr>
            <p:ph type="body" idx="1"/>
          </p:nvPr>
        </p:nvSpPr>
        <p:spPr>
          <a:xfrm>
            <a:off x="2994660" y="22029425"/>
            <a:ext cx="37856160" cy="7200898"/>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C8A4F66F-8EC8-4436-BB33-172EB5C350C9}" type="datetimeFigureOut">
              <a:rPr lang="en-US" altLang="en-US"/>
              <a:pPr>
                <a:defRPr/>
              </a:pPr>
              <a:t>2/14/2020</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8AD00172-426D-46CA-9AAD-7F0EB7767594}" type="slidenum">
              <a:rPr lang="en-US" altLang="en-US"/>
              <a:pPr>
                <a:defRPr/>
              </a:pPr>
              <a:t>‹#›</a:t>
            </a:fld>
            <a:endParaRPr lang="en-US" altLang="en-US" dirty="0"/>
          </a:p>
        </p:txBody>
      </p:sp>
    </p:spTree>
    <p:extLst>
      <p:ext uri="{BB962C8B-B14F-4D97-AF65-F5344CB8AC3E}">
        <p14:creationId xmlns:p14="http://schemas.microsoft.com/office/powerpoint/2010/main" val="1469381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0C1289CD-CB1F-4293-89F9-2293411A97C9}" type="datetimeFigureOut">
              <a:rPr lang="en-US" altLang="en-US"/>
              <a:pPr>
                <a:defRPr/>
              </a:pPr>
              <a:t>2/14/2020</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A9B84188-1518-482D-8458-243F023D5EA0}" type="slidenum">
              <a:rPr lang="en-US" altLang="en-US"/>
              <a:pPr>
                <a:defRPr/>
              </a:pPr>
              <a:t>‹#›</a:t>
            </a:fld>
            <a:endParaRPr lang="en-US" altLang="en-US" dirty="0"/>
          </a:p>
        </p:txBody>
      </p:sp>
    </p:spTree>
    <p:extLst>
      <p:ext uri="{BB962C8B-B14F-4D97-AF65-F5344CB8AC3E}">
        <p14:creationId xmlns:p14="http://schemas.microsoft.com/office/powerpoint/2010/main" val="1788575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3"/>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39" y="8069582"/>
            <a:ext cx="18568033"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3023239" y="12024360"/>
            <a:ext cx="18568033"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0" y="8069582"/>
            <a:ext cx="18659477"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22219920"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88B19997-E72B-4D55-84FA-FADB36EE6FD9}" type="datetimeFigureOut">
              <a:rPr lang="en-US" altLang="en-US"/>
              <a:pPr>
                <a:defRPr/>
              </a:pPr>
              <a:t>2/14/2020</a:t>
            </a:fld>
            <a:endParaRPr lang="en-US" altLang="en-US" dirty="0"/>
          </a:p>
        </p:txBody>
      </p:sp>
      <p:sp>
        <p:nvSpPr>
          <p:cNvPr id="8" name="Footer Placeholder 4"/>
          <p:cNvSpPr>
            <a:spLocks noGrp="1"/>
          </p:cNvSpPr>
          <p:nvPr>
            <p:ph type="ftr" sz="quarter" idx="11"/>
          </p:nvPr>
        </p:nvSpPr>
        <p:spPr/>
        <p:txBody>
          <a:bodyPr/>
          <a:lstStyle>
            <a:lvl1pPr>
              <a:defRPr/>
            </a:lvl1pPr>
          </a:lstStyle>
          <a:p>
            <a:pPr>
              <a:defRPr/>
            </a:pPr>
            <a:endParaRPr lang="en-US" altLang="en-US"/>
          </a:p>
        </p:txBody>
      </p:sp>
      <p:sp>
        <p:nvSpPr>
          <p:cNvPr id="9" name="Slide Number Placeholder 5"/>
          <p:cNvSpPr>
            <a:spLocks noGrp="1"/>
          </p:cNvSpPr>
          <p:nvPr>
            <p:ph type="sldNum" sz="quarter" idx="12"/>
          </p:nvPr>
        </p:nvSpPr>
        <p:spPr/>
        <p:txBody>
          <a:bodyPr/>
          <a:lstStyle>
            <a:lvl1pPr>
              <a:defRPr/>
            </a:lvl1pPr>
          </a:lstStyle>
          <a:p>
            <a:pPr>
              <a:defRPr/>
            </a:pPr>
            <a:fld id="{6184B0DA-DC04-4BB7-9745-083C8FE5C592}" type="slidenum">
              <a:rPr lang="en-US" altLang="en-US"/>
              <a:pPr>
                <a:defRPr/>
              </a:pPr>
              <a:t>‹#›</a:t>
            </a:fld>
            <a:endParaRPr lang="en-US" altLang="en-US" dirty="0"/>
          </a:p>
        </p:txBody>
      </p:sp>
    </p:spTree>
    <p:extLst>
      <p:ext uri="{BB962C8B-B14F-4D97-AF65-F5344CB8AC3E}">
        <p14:creationId xmlns:p14="http://schemas.microsoft.com/office/powerpoint/2010/main" val="3409187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7F424C58-452E-4941-B10E-6F92BB3AC579}" type="datetimeFigureOut">
              <a:rPr lang="en-US" altLang="en-US"/>
              <a:pPr>
                <a:defRPr/>
              </a:pPr>
              <a:t>2/14/2020</a:t>
            </a:fld>
            <a:endParaRPr lang="en-US" altLang="en-US" dirty="0"/>
          </a:p>
        </p:txBody>
      </p:sp>
      <p:sp>
        <p:nvSpPr>
          <p:cNvPr id="4" name="Footer Placeholder 4"/>
          <p:cNvSpPr>
            <a:spLocks noGrp="1"/>
          </p:cNvSpPr>
          <p:nvPr>
            <p:ph type="ftr" sz="quarter" idx="11"/>
          </p:nvPr>
        </p:nvSpPr>
        <p:spPr/>
        <p:txBody>
          <a:bodyPr/>
          <a:lstStyle>
            <a:lvl1pPr>
              <a:defRPr/>
            </a:lvl1pPr>
          </a:lstStyle>
          <a:p>
            <a:pPr>
              <a:defRPr/>
            </a:pPr>
            <a:endParaRPr lang="en-US" altLang="en-US"/>
          </a:p>
        </p:txBody>
      </p:sp>
      <p:sp>
        <p:nvSpPr>
          <p:cNvPr id="5" name="Slide Number Placeholder 5"/>
          <p:cNvSpPr>
            <a:spLocks noGrp="1"/>
          </p:cNvSpPr>
          <p:nvPr>
            <p:ph type="sldNum" sz="quarter" idx="12"/>
          </p:nvPr>
        </p:nvSpPr>
        <p:spPr/>
        <p:txBody>
          <a:bodyPr/>
          <a:lstStyle>
            <a:lvl1pPr>
              <a:defRPr/>
            </a:lvl1pPr>
          </a:lstStyle>
          <a:p>
            <a:pPr>
              <a:defRPr/>
            </a:pPr>
            <a:fld id="{51A48D54-2EA5-4D8D-AF5A-58E2B99B368E}" type="slidenum">
              <a:rPr lang="en-US" altLang="en-US"/>
              <a:pPr>
                <a:defRPr/>
              </a:pPr>
              <a:t>‹#›</a:t>
            </a:fld>
            <a:endParaRPr lang="en-US" altLang="en-US" dirty="0"/>
          </a:p>
        </p:txBody>
      </p:sp>
    </p:spTree>
    <p:extLst>
      <p:ext uri="{BB962C8B-B14F-4D97-AF65-F5344CB8AC3E}">
        <p14:creationId xmlns:p14="http://schemas.microsoft.com/office/powerpoint/2010/main" val="342896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32A156B8-A9B2-4490-B8CD-15DB0A66EE0A}" type="datetimeFigureOut">
              <a:rPr lang="en-US" altLang="en-US"/>
              <a:pPr>
                <a:defRPr/>
              </a:pPr>
              <a:t>2/14/2020</a:t>
            </a:fld>
            <a:endParaRPr lang="en-US" altLang="en-US" dirty="0"/>
          </a:p>
        </p:txBody>
      </p:sp>
      <p:sp>
        <p:nvSpPr>
          <p:cNvPr id="3" name="Footer Placeholder 4"/>
          <p:cNvSpPr>
            <a:spLocks noGrp="1"/>
          </p:cNvSpPr>
          <p:nvPr>
            <p:ph type="ftr" sz="quarter" idx="11"/>
          </p:nvPr>
        </p:nvSpPr>
        <p:spPr/>
        <p:txBody>
          <a:bodyPr/>
          <a:lstStyle>
            <a:lvl1pPr>
              <a:defRPr/>
            </a:lvl1pPr>
          </a:lstStyle>
          <a:p>
            <a:pPr>
              <a:defRPr/>
            </a:pPr>
            <a:endParaRPr lang="en-US" altLang="en-US"/>
          </a:p>
        </p:txBody>
      </p:sp>
      <p:sp>
        <p:nvSpPr>
          <p:cNvPr id="4" name="Slide Number Placeholder 5"/>
          <p:cNvSpPr>
            <a:spLocks noGrp="1"/>
          </p:cNvSpPr>
          <p:nvPr>
            <p:ph type="sldNum" sz="quarter" idx="12"/>
          </p:nvPr>
        </p:nvSpPr>
        <p:spPr/>
        <p:txBody>
          <a:bodyPr/>
          <a:lstStyle>
            <a:lvl1pPr>
              <a:defRPr/>
            </a:lvl1pPr>
          </a:lstStyle>
          <a:p>
            <a:pPr>
              <a:defRPr/>
            </a:pPr>
            <a:fld id="{AB7F77FE-2608-4847-9BCE-0F1B9EB536AA}" type="slidenum">
              <a:rPr lang="en-US" altLang="en-US"/>
              <a:pPr>
                <a:defRPr/>
              </a:pPr>
              <a:t>‹#›</a:t>
            </a:fld>
            <a:endParaRPr lang="en-US" altLang="en-US" dirty="0"/>
          </a:p>
        </p:txBody>
      </p:sp>
    </p:spTree>
    <p:extLst>
      <p:ext uri="{BB962C8B-B14F-4D97-AF65-F5344CB8AC3E}">
        <p14:creationId xmlns:p14="http://schemas.microsoft.com/office/powerpoint/2010/main" val="2237204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Content Placeholder 2"/>
          <p:cNvSpPr>
            <a:spLocks noGrp="1"/>
          </p:cNvSpPr>
          <p:nvPr>
            <p:ph idx="1"/>
          </p:nvPr>
        </p:nvSpPr>
        <p:spPr>
          <a:xfrm>
            <a:off x="18659477" y="4739642"/>
            <a:ext cx="22219920" cy="233934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C720F81E-0FCC-4853-B960-A1AA5BD68A08}" type="datetimeFigureOut">
              <a:rPr lang="en-US" altLang="en-US"/>
              <a:pPr>
                <a:defRPr/>
              </a:pPr>
              <a:t>2/14/2020</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2F7D38AF-D41A-47F9-90FA-5B7389FF2C6E}" type="slidenum">
              <a:rPr lang="en-US" altLang="en-US"/>
              <a:pPr>
                <a:defRPr/>
              </a:pPr>
              <a:t>‹#›</a:t>
            </a:fld>
            <a:endParaRPr lang="en-US" altLang="en-US" dirty="0"/>
          </a:p>
        </p:txBody>
      </p:sp>
    </p:spTree>
    <p:extLst>
      <p:ext uri="{BB962C8B-B14F-4D97-AF65-F5344CB8AC3E}">
        <p14:creationId xmlns:p14="http://schemas.microsoft.com/office/powerpoint/2010/main" val="20164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Picture Placeholder 2"/>
          <p:cNvSpPr>
            <a:spLocks noGrp="1"/>
          </p:cNvSpPr>
          <p:nvPr>
            <p:ph type="pic" idx="1"/>
          </p:nvPr>
        </p:nvSpPr>
        <p:spPr>
          <a:xfrm>
            <a:off x="18659477" y="4739642"/>
            <a:ext cx="22219920" cy="23393400"/>
          </a:xfrm>
        </p:spPr>
        <p:txBody>
          <a:bodyPr rtlCol="0">
            <a:normAutofit/>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pPr lvl="0"/>
            <a:endParaRPr lang="en-US" noProof="0" dirty="0"/>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BAD74B3-8802-4F78-8E29-FD34A3E643F1}" type="datetimeFigureOut">
              <a:rPr lang="en-US" altLang="en-US"/>
              <a:pPr>
                <a:defRPr/>
              </a:pPr>
              <a:t>2/14/2020</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39FB15EA-5661-4040-92B4-D6ED67B82A42}" type="slidenum">
              <a:rPr lang="en-US" altLang="en-US"/>
              <a:pPr>
                <a:defRPr/>
              </a:pPr>
              <a:t>‹#›</a:t>
            </a:fld>
            <a:endParaRPr lang="en-US" altLang="en-US" dirty="0"/>
          </a:p>
        </p:txBody>
      </p:sp>
    </p:spTree>
    <p:extLst>
      <p:ext uri="{BB962C8B-B14F-4D97-AF65-F5344CB8AC3E}">
        <p14:creationId xmlns:p14="http://schemas.microsoft.com/office/powerpoint/2010/main" val="2578120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017838" y="1752600"/>
            <a:ext cx="37855525" cy="636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3017838" y="8763000"/>
            <a:ext cx="37855525" cy="2088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3017838" y="30510163"/>
            <a:ext cx="9875837" cy="1752600"/>
          </a:xfrm>
          <a:prstGeom prst="rect">
            <a:avLst/>
          </a:prstGeom>
        </p:spPr>
        <p:txBody>
          <a:bodyPr vert="horz" wrap="square" lIns="91440" tIns="45720" rIns="91440" bIns="45720" numCol="1" anchor="ctr" anchorCtr="0" compatLnSpc="1">
            <a:prstTxWarp prst="textNoShape">
              <a:avLst/>
            </a:prstTxWarp>
          </a:bodyPr>
          <a:lstStyle>
            <a:lvl1pPr>
              <a:defRPr sz="4300">
                <a:solidFill>
                  <a:srgbClr val="898989"/>
                </a:solidFill>
              </a:defRPr>
            </a:lvl1pPr>
          </a:lstStyle>
          <a:p>
            <a:pPr>
              <a:defRPr/>
            </a:pPr>
            <a:fld id="{5BEE7C19-B054-4401-9D07-EE684B123E2A}" type="datetimeFigureOut">
              <a:rPr lang="en-US" altLang="en-US"/>
              <a:pPr>
                <a:defRPr/>
              </a:pPr>
              <a:t>2/14/2020</a:t>
            </a:fld>
            <a:endParaRPr lang="en-US" altLang="en-US" dirty="0"/>
          </a:p>
        </p:txBody>
      </p:sp>
      <p:sp>
        <p:nvSpPr>
          <p:cNvPr id="5" name="Footer Placeholder 4"/>
          <p:cNvSpPr>
            <a:spLocks noGrp="1"/>
          </p:cNvSpPr>
          <p:nvPr>
            <p:ph type="ftr" sz="quarter" idx="3"/>
          </p:nvPr>
        </p:nvSpPr>
        <p:spPr>
          <a:xfrm>
            <a:off x="14538325" y="30510163"/>
            <a:ext cx="14814550" cy="1752600"/>
          </a:xfrm>
          <a:prstGeom prst="rect">
            <a:avLst/>
          </a:prstGeom>
        </p:spPr>
        <p:txBody>
          <a:bodyPr vert="horz" wrap="square" lIns="91440" tIns="45720" rIns="91440" bIns="45720" numCol="1" anchor="ctr" anchorCtr="0" compatLnSpc="1">
            <a:prstTxWarp prst="textNoShape">
              <a:avLst/>
            </a:prstTxWarp>
          </a:bodyPr>
          <a:lstStyle>
            <a:lvl1pPr algn="ctr">
              <a:defRPr sz="4300" dirty="0">
                <a:solidFill>
                  <a:srgbClr val="898989"/>
                </a:solidFill>
              </a:defRPr>
            </a:lvl1pPr>
          </a:lstStyle>
          <a:p>
            <a:pPr>
              <a:defRPr/>
            </a:pPr>
            <a:endParaRPr lang="en-US" altLang="en-US"/>
          </a:p>
        </p:txBody>
      </p:sp>
      <p:sp>
        <p:nvSpPr>
          <p:cNvPr id="6" name="Slide Number Placeholder 5"/>
          <p:cNvSpPr>
            <a:spLocks noGrp="1"/>
          </p:cNvSpPr>
          <p:nvPr>
            <p:ph type="sldNum" sz="quarter" idx="4"/>
          </p:nvPr>
        </p:nvSpPr>
        <p:spPr>
          <a:xfrm>
            <a:off x="30997525" y="30510163"/>
            <a:ext cx="9875838" cy="1752600"/>
          </a:xfrm>
          <a:prstGeom prst="rect">
            <a:avLst/>
          </a:prstGeom>
        </p:spPr>
        <p:txBody>
          <a:bodyPr vert="horz" wrap="square" lIns="91440" tIns="45720" rIns="91440" bIns="45720" numCol="1" anchor="ctr" anchorCtr="0" compatLnSpc="1">
            <a:prstTxWarp prst="textNoShape">
              <a:avLst/>
            </a:prstTxWarp>
          </a:bodyPr>
          <a:lstStyle>
            <a:lvl1pPr algn="r">
              <a:defRPr sz="4300">
                <a:solidFill>
                  <a:srgbClr val="898989"/>
                </a:solidFill>
              </a:defRPr>
            </a:lvl1pPr>
          </a:lstStyle>
          <a:p>
            <a:pPr>
              <a:defRPr/>
            </a:pPr>
            <a:fld id="{41567808-F910-44C3-A703-E0F497BF114A}"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Lst>
  <p:txStyles>
    <p:titleStyle>
      <a:lvl1pPr algn="l" defTabSz="3290888" rtl="0" eaLnBrk="0" fontAlgn="base" hangingPunct="0">
        <a:lnSpc>
          <a:spcPct val="90000"/>
        </a:lnSpc>
        <a:spcBef>
          <a:spcPct val="0"/>
        </a:spcBef>
        <a:spcAft>
          <a:spcPct val="0"/>
        </a:spcAft>
        <a:defRPr sz="15800" kern="1200">
          <a:solidFill>
            <a:schemeClr val="tx1"/>
          </a:solidFill>
          <a:latin typeface="+mj-lt"/>
          <a:ea typeface="+mj-ea"/>
          <a:cs typeface="+mj-cs"/>
        </a:defRPr>
      </a:lvl1pPr>
      <a:lvl2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2pPr>
      <a:lvl3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3pPr>
      <a:lvl4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4pPr>
      <a:lvl5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5pPr>
      <a:lvl6pPr marL="457200" algn="l" defTabSz="3290888" rtl="0" fontAlgn="base">
        <a:lnSpc>
          <a:spcPct val="90000"/>
        </a:lnSpc>
        <a:spcBef>
          <a:spcPct val="0"/>
        </a:spcBef>
        <a:spcAft>
          <a:spcPct val="0"/>
        </a:spcAft>
        <a:defRPr sz="15800">
          <a:solidFill>
            <a:schemeClr val="tx1"/>
          </a:solidFill>
          <a:latin typeface="Calibri Light" panose="020F0302020204030204" pitchFamily="34" charset="0"/>
        </a:defRPr>
      </a:lvl6pPr>
      <a:lvl7pPr marL="914400" algn="l" defTabSz="3290888" rtl="0" fontAlgn="base">
        <a:lnSpc>
          <a:spcPct val="90000"/>
        </a:lnSpc>
        <a:spcBef>
          <a:spcPct val="0"/>
        </a:spcBef>
        <a:spcAft>
          <a:spcPct val="0"/>
        </a:spcAft>
        <a:defRPr sz="15800">
          <a:solidFill>
            <a:schemeClr val="tx1"/>
          </a:solidFill>
          <a:latin typeface="Calibri Light" panose="020F0302020204030204" pitchFamily="34" charset="0"/>
        </a:defRPr>
      </a:lvl7pPr>
      <a:lvl8pPr marL="1371600" algn="l" defTabSz="3290888" rtl="0" fontAlgn="base">
        <a:lnSpc>
          <a:spcPct val="90000"/>
        </a:lnSpc>
        <a:spcBef>
          <a:spcPct val="0"/>
        </a:spcBef>
        <a:spcAft>
          <a:spcPct val="0"/>
        </a:spcAft>
        <a:defRPr sz="15800">
          <a:solidFill>
            <a:schemeClr val="tx1"/>
          </a:solidFill>
          <a:latin typeface="Calibri Light" panose="020F0302020204030204" pitchFamily="34" charset="0"/>
        </a:defRPr>
      </a:lvl8pPr>
      <a:lvl9pPr marL="1828800" algn="l" defTabSz="3290888" rtl="0" fontAlgn="base">
        <a:lnSpc>
          <a:spcPct val="90000"/>
        </a:lnSpc>
        <a:spcBef>
          <a:spcPct val="0"/>
        </a:spcBef>
        <a:spcAft>
          <a:spcPct val="0"/>
        </a:spcAft>
        <a:defRPr sz="15800">
          <a:solidFill>
            <a:schemeClr val="tx1"/>
          </a:solidFill>
          <a:latin typeface="Calibri Light" panose="020F0302020204030204" pitchFamily="34" charset="0"/>
        </a:defRPr>
      </a:lvl9pPr>
    </p:titleStyle>
    <p:bodyStyle>
      <a:lvl1pPr marL="822325" indent="-822325" algn="l" defTabSz="3290888" rtl="0" eaLnBrk="0" fontAlgn="base" hangingPunct="0">
        <a:lnSpc>
          <a:spcPct val="90000"/>
        </a:lnSpc>
        <a:spcBef>
          <a:spcPts val="3600"/>
        </a:spcBef>
        <a:spcAft>
          <a:spcPct val="0"/>
        </a:spcAft>
        <a:buFont typeface="Arial" panose="020B0604020202020204" pitchFamily="34" charset="0"/>
        <a:buChar char="•"/>
        <a:defRPr sz="10000" kern="1200">
          <a:solidFill>
            <a:schemeClr val="tx1"/>
          </a:solidFill>
          <a:latin typeface="+mn-lt"/>
          <a:ea typeface="+mn-ea"/>
          <a:cs typeface="+mn-cs"/>
        </a:defRPr>
      </a:lvl1pPr>
      <a:lvl2pPr marL="2468563" indent="-822325" algn="l" defTabSz="3290888" rtl="0" eaLnBrk="0" fontAlgn="base" hangingPunct="0">
        <a:lnSpc>
          <a:spcPct val="90000"/>
        </a:lnSpc>
        <a:spcBef>
          <a:spcPts val="1800"/>
        </a:spcBef>
        <a:spcAft>
          <a:spcPct val="0"/>
        </a:spcAft>
        <a:buFont typeface="Arial" panose="020B0604020202020204" pitchFamily="34" charset="0"/>
        <a:buChar char="•"/>
        <a:defRPr sz="8600" kern="1200">
          <a:solidFill>
            <a:schemeClr val="tx1"/>
          </a:solidFill>
          <a:latin typeface="+mn-lt"/>
          <a:ea typeface="+mn-ea"/>
          <a:cs typeface="+mn-cs"/>
        </a:defRPr>
      </a:lvl2pPr>
      <a:lvl3pPr marL="4114800" indent="-822325" algn="l" defTabSz="3290888" rtl="0" eaLnBrk="0" fontAlgn="base" hangingPunct="0">
        <a:lnSpc>
          <a:spcPct val="90000"/>
        </a:lnSpc>
        <a:spcBef>
          <a:spcPts val="1800"/>
        </a:spcBef>
        <a:spcAft>
          <a:spcPct val="0"/>
        </a:spcAft>
        <a:buFont typeface="Arial" panose="020B0604020202020204" pitchFamily="34" charset="0"/>
        <a:buChar char="•"/>
        <a:defRPr sz="7200" kern="1200">
          <a:solidFill>
            <a:schemeClr val="tx1"/>
          </a:solidFill>
          <a:latin typeface="+mn-lt"/>
          <a:ea typeface="+mn-ea"/>
          <a:cs typeface="+mn-cs"/>
        </a:defRPr>
      </a:lvl3pPr>
      <a:lvl4pPr marL="5759450" indent="-822325" algn="l" defTabSz="3290888" rtl="0" eaLnBrk="0" fontAlgn="base" hangingPunct="0">
        <a:lnSpc>
          <a:spcPct val="90000"/>
        </a:lnSpc>
        <a:spcBef>
          <a:spcPts val="1800"/>
        </a:spcBef>
        <a:spcAft>
          <a:spcPct val="0"/>
        </a:spcAft>
        <a:buFont typeface="Arial" panose="020B0604020202020204" pitchFamily="34" charset="0"/>
        <a:buChar char="•"/>
        <a:defRPr sz="6400" kern="1200">
          <a:solidFill>
            <a:schemeClr val="tx1"/>
          </a:solidFill>
          <a:latin typeface="+mn-lt"/>
          <a:ea typeface="+mn-ea"/>
          <a:cs typeface="+mn-cs"/>
        </a:defRPr>
      </a:lvl4pPr>
      <a:lvl5pPr marL="7405688" indent="-822325" algn="l" defTabSz="3290888" rtl="0" eaLnBrk="0" fontAlgn="base" hangingPunct="0">
        <a:lnSpc>
          <a:spcPct val="90000"/>
        </a:lnSpc>
        <a:spcBef>
          <a:spcPts val="1800"/>
        </a:spcBef>
        <a:spcAft>
          <a:spcPct val="0"/>
        </a:spcAft>
        <a:buFont typeface="Arial" panose="020B0604020202020204" pitchFamily="34" charset="0"/>
        <a:buChar char="•"/>
        <a:defRPr sz="640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emf"/><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57" name="Rectangle 16"/>
          <p:cNvSpPr>
            <a:spLocks noChangeArrowheads="1"/>
          </p:cNvSpPr>
          <p:nvPr/>
        </p:nvSpPr>
        <p:spPr bwMode="auto">
          <a:xfrm>
            <a:off x="15114588" y="6400800"/>
            <a:ext cx="13689012" cy="29020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no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marL="742950" indent="-285750"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lvl="1" indent="0">
              <a:lnSpc>
                <a:spcPct val="105000"/>
              </a:lnSpc>
              <a:spcBef>
                <a:spcPts val="3000"/>
              </a:spcBef>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Accuracy</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An aligner’s interval </a:t>
            </a:r>
            <a:r>
              <a:rPr lang="en-US" sz="3600" i="1" dirty="0">
                <a:latin typeface="Lato Medium" panose="020F0502020204030203" pitchFamily="34" charset="0"/>
                <a:ea typeface="Lato Medium" panose="020F0502020204030203" pitchFamily="34" charset="0"/>
                <a:cs typeface="Lato Medium" panose="020F0502020204030203" pitchFamily="34" charset="0"/>
              </a:rPr>
              <a:t>matches</a:t>
            </a:r>
            <a:r>
              <a:rPr lang="en-US" sz="3600" dirty="0">
                <a:latin typeface="Lato Medium" panose="020F0502020204030203" pitchFamily="34" charset="0"/>
                <a:ea typeface="Lato Medium" panose="020F0502020204030203" pitchFamily="34" charset="0"/>
                <a:cs typeface="Lato Medium" panose="020F0502020204030203" pitchFamily="34" charset="0"/>
              </a:rPr>
              <a:t> the gold standard if the boundaries of an automatic alignment interval contain the midpoint of the manual one </a:t>
            </a:r>
            <a:r>
              <a:rPr lang="en-US" sz="2800" dirty="0">
                <a:latin typeface="Lato Medium" panose="020F0502020204030203" pitchFamily="34" charset="0"/>
                <a:ea typeface="Lato Medium" panose="020F0502020204030203" pitchFamily="34" charset="0"/>
                <a:cs typeface="Lato Medium" panose="020F0502020204030203" pitchFamily="34" charset="0"/>
              </a:rPr>
              <a:t>(Knowles, Clayards, &amp; Sonderegger, 2018)</a:t>
            </a:r>
            <a:r>
              <a:rPr lang="en-US" sz="3600" dirty="0">
                <a:latin typeface="Lato Medium" panose="020F0502020204030203" pitchFamily="34" charset="0"/>
                <a:ea typeface="Lato Medium" panose="020F0502020204030203" pitchFamily="34" charset="0"/>
                <a:cs typeface="Lato Medium" panose="020F0502020204030203" pitchFamily="34" charset="0"/>
              </a:rPr>
              <a:t>.</a:t>
            </a:r>
          </a:p>
          <a:p>
            <a:pPr marL="457200" lvl="1" indent="-457200">
              <a:lnSpc>
                <a:spcPct val="105000"/>
              </a:lnSpc>
              <a:spcBef>
                <a:spcPts val="600"/>
              </a:spcBef>
              <a:buFont typeface="Arial" panose="020B0604020202020204" pitchFamily="34" charset="0"/>
              <a:buChar char="•"/>
              <a:defRPr/>
            </a:pPr>
            <a:endParaRPr lang="en-US" sz="3600" dirty="0">
              <a:latin typeface="Lato" panose="020B0604020202020204" charset="0"/>
              <a:ea typeface="ＭＳ Ｐゴシック" pitchFamily="34" charset="-128"/>
              <a:cs typeface="+mn-cs"/>
            </a:endParaRPr>
          </a:p>
          <a:p>
            <a:pPr marL="0" lvl="1" indent="0">
              <a:lnSpc>
                <a:spcPct val="105000"/>
              </a:lnSpc>
              <a:spcBef>
                <a:spcPts val="600"/>
              </a:spcBef>
              <a:defRPr/>
            </a:pPr>
            <a:endParaRPr lang="en-US" altLang="en-US" sz="3600" dirty="0">
              <a:latin typeface="Lato" panose="020B0604020202020204" charset="0"/>
              <a:ea typeface="ＭＳ Ｐゴシック" pitchFamily="34" charset="-128"/>
              <a:cs typeface="+mn-cs"/>
            </a:endParaRPr>
          </a:p>
          <a:p>
            <a:pPr marL="457200" lvl="1" indent="-457200">
              <a:lnSpc>
                <a:spcPct val="105000"/>
              </a:lnSpc>
              <a:spcBef>
                <a:spcPts val="600"/>
              </a:spcBef>
              <a:buFont typeface="Arial" panose="020B0604020202020204" pitchFamily="34" charset="0"/>
              <a:buChar char="•"/>
              <a:defRPr/>
            </a:pPr>
            <a:endParaRPr lang="en-US" altLang="en-US" sz="3600" dirty="0">
              <a:latin typeface="Lato" panose="020B0604020202020204" charset="0"/>
              <a:ea typeface="ＭＳ Ｐゴシック" pitchFamily="34" charset="-128"/>
              <a:cs typeface="+mn-cs"/>
            </a:endParaRPr>
          </a:p>
          <a:p>
            <a:pPr marL="457200" lvl="1" indent="-457200">
              <a:lnSpc>
                <a:spcPct val="105000"/>
              </a:lnSpc>
              <a:spcBef>
                <a:spcPts val="600"/>
              </a:spcBef>
              <a:buFont typeface="Arial" panose="020B0604020202020204" pitchFamily="34" charset="0"/>
              <a:buChar char="•"/>
              <a:defRPr/>
            </a:pPr>
            <a:endParaRPr lang="en-US" altLang="en-US" sz="3600" dirty="0">
              <a:latin typeface="Lato" panose="020B0604020202020204" charset="0"/>
              <a:ea typeface="ＭＳ Ｐゴシック" pitchFamily="34" charset="-128"/>
              <a:cs typeface="+mn-cs"/>
            </a:endParaRPr>
          </a:p>
          <a:p>
            <a:pPr marL="457200" lvl="1" indent="-457200">
              <a:lnSpc>
                <a:spcPct val="105000"/>
              </a:lnSpc>
              <a:spcBef>
                <a:spcPts val="600"/>
              </a:spcBef>
              <a:buFont typeface="Arial" panose="020B0604020202020204" pitchFamily="34" charset="0"/>
              <a:buChar char="•"/>
              <a:defRPr/>
            </a:pPr>
            <a:endParaRPr lang="en-US" altLang="en-US" sz="3600" dirty="0">
              <a:latin typeface="Lato" panose="020B0604020202020204" charset="0"/>
              <a:ea typeface="ＭＳ Ｐゴシック" pitchFamily="34" charset="-128"/>
              <a:cs typeface="+mn-cs"/>
            </a:endParaRPr>
          </a:p>
          <a:p>
            <a:pPr marL="0" lvl="1" indent="0">
              <a:lnSpc>
                <a:spcPct val="105000"/>
              </a:lnSpc>
              <a:spcBef>
                <a:spcPts val="600"/>
              </a:spcBef>
              <a:defRPr/>
            </a:pPr>
            <a:endParaRPr lang="en-US" altLang="en-US" sz="3600" dirty="0">
              <a:latin typeface="Lato" panose="020B0604020202020204" charset="0"/>
              <a:ea typeface="ＭＳ Ｐゴシック" pitchFamily="34" charset="-128"/>
              <a:cs typeface="+mn-cs"/>
            </a:endParaRPr>
          </a:p>
          <a:p>
            <a:pPr marL="457200" lvl="1" indent="-457200">
              <a:lnSpc>
                <a:spcPct val="105000"/>
              </a:lnSpc>
              <a:spcBef>
                <a:spcPts val="600"/>
              </a:spcBef>
              <a:buFont typeface="Arial" panose="020B0604020202020204" pitchFamily="34" charset="0"/>
              <a:buChar char="•"/>
              <a:defRPr/>
            </a:pPr>
            <a:r>
              <a:rPr lang="en-US" altLang="en-US" sz="3600" dirty="0">
                <a:latin typeface="Lato Medium" panose="020F0502020204030203" pitchFamily="34" charset="0"/>
                <a:ea typeface="Lato Medium" panose="020F0502020204030203" pitchFamily="34" charset="0"/>
                <a:cs typeface="Lato Medium" panose="020F0502020204030203" pitchFamily="34" charset="0"/>
              </a:rPr>
              <a:t>Montreal with speaker adaptation had the best performance, including some large gains on individual phones (/r/, /s/, /w/).</a:t>
            </a:r>
          </a:p>
          <a:p>
            <a:pPr marL="571500" lvl="1" indent="-571500" defTabSz="3760788">
              <a:lnSpc>
                <a:spcPct val="105000"/>
              </a:lnSpc>
              <a:spcBef>
                <a:spcPts val="600"/>
              </a:spcBef>
              <a:buFont typeface="Arial" panose="020B0604020202020204" pitchFamily="34" charset="0"/>
              <a:buChar char="•"/>
              <a:defRPr/>
            </a:pPr>
            <a:endParaRPr lang="en-US" altLang="en-US" sz="3600" dirty="0">
              <a:solidFill>
                <a:srgbClr val="000000"/>
              </a:solidFill>
              <a:latin typeface="Lato" panose="020B0604020202020204" charset="0"/>
              <a:ea typeface="ＭＳ Ｐゴシック" pitchFamily="34" charset="-128"/>
            </a:endParaRPr>
          </a:p>
          <a:p>
            <a:pPr marL="571500" lvl="1" indent="-571500" defTabSz="3760788">
              <a:lnSpc>
                <a:spcPct val="105000"/>
              </a:lnSpc>
              <a:spcBef>
                <a:spcPts val="600"/>
              </a:spcBef>
              <a:buFont typeface="Arial" panose="020B0604020202020204" pitchFamily="34" charset="0"/>
              <a:buChar char="•"/>
              <a:defRPr/>
            </a:pPr>
            <a:endParaRPr lang="en-US" altLang="en-US" sz="3600" dirty="0">
              <a:solidFill>
                <a:srgbClr val="000000"/>
              </a:solidFill>
              <a:latin typeface="Lato" panose="020B0604020202020204" charset="0"/>
              <a:ea typeface="ＭＳ Ｐゴシック" pitchFamily="34" charset="-128"/>
            </a:endParaRPr>
          </a:p>
          <a:p>
            <a:pPr marL="571500" lvl="1" indent="-571500" defTabSz="3760788">
              <a:lnSpc>
                <a:spcPct val="105000"/>
              </a:lnSpc>
              <a:spcBef>
                <a:spcPts val="600"/>
              </a:spcBef>
              <a:buFont typeface="Arial" panose="020B0604020202020204" pitchFamily="34" charset="0"/>
              <a:buChar char="•"/>
              <a:defRPr/>
            </a:pPr>
            <a:endParaRPr lang="en-US" altLang="en-US" sz="3600" dirty="0">
              <a:solidFill>
                <a:srgbClr val="000000"/>
              </a:solidFill>
              <a:latin typeface="Lato" panose="020B0604020202020204" charset="0"/>
              <a:ea typeface="ＭＳ Ｐゴシック" pitchFamily="34" charset="-128"/>
            </a:endParaRPr>
          </a:p>
          <a:p>
            <a:pPr marL="0" lvl="1" indent="0">
              <a:lnSpc>
                <a:spcPct val="105000"/>
              </a:lnSpc>
              <a:spcBef>
                <a:spcPts val="3000"/>
              </a:spcBef>
              <a:spcAft>
                <a:spcPts val="1800"/>
              </a:spcAft>
              <a:defRPr/>
            </a:pPr>
            <a:endParaRPr lang="en-US" altLang="en-US" sz="3600" dirty="0">
              <a:solidFill>
                <a:srgbClr val="000000"/>
              </a:solidFill>
              <a:latin typeface="Lato" panose="020B0604020202020204" charset="0"/>
              <a:ea typeface="ＭＳ Ｐゴシック" pitchFamily="34" charset="-128"/>
            </a:endParaRPr>
          </a:p>
          <a:p>
            <a:pPr marL="0" lvl="1" indent="0">
              <a:lnSpc>
                <a:spcPct val="105000"/>
              </a:lnSpc>
              <a:spcBef>
                <a:spcPts val="3000"/>
              </a:spcBef>
              <a:spcAft>
                <a:spcPts val="1800"/>
              </a:spcAft>
              <a:defRPr/>
            </a:pPr>
            <a:endParaRPr lang="en-US" altLang="en-US" sz="3600" dirty="0">
              <a:solidFill>
                <a:srgbClr val="000000"/>
              </a:solidFill>
              <a:latin typeface="Lato" panose="020B0604020202020204" charset="0"/>
              <a:ea typeface="ＭＳ Ｐゴシック" pitchFamily="34" charset="-128"/>
            </a:endParaRPr>
          </a:p>
          <a:p>
            <a:pPr marL="0" lvl="1" indent="0">
              <a:lnSpc>
                <a:spcPct val="105000"/>
              </a:lnSpc>
              <a:spcBef>
                <a:spcPts val="3000"/>
              </a:spcBef>
              <a:spcAft>
                <a:spcPts val="1800"/>
              </a:spcAft>
              <a:defRPr/>
            </a:pPr>
            <a:endParaRPr lang="en-US" altLang="en-US" sz="3600" dirty="0">
              <a:solidFill>
                <a:srgbClr val="000000"/>
              </a:solidFill>
              <a:latin typeface="Lato" panose="020B0604020202020204" charset="0"/>
              <a:ea typeface="ＭＳ Ｐゴシック" pitchFamily="34" charset="-128"/>
            </a:endParaRPr>
          </a:p>
          <a:p>
            <a:pPr marL="0" lvl="1" indent="0">
              <a:lnSpc>
                <a:spcPct val="105000"/>
              </a:lnSpc>
              <a:spcBef>
                <a:spcPts val="3000"/>
              </a:spcBef>
              <a:spcAft>
                <a:spcPts val="1800"/>
              </a:spcAft>
              <a:defRPr/>
            </a:pPr>
            <a:endParaRPr lang="en-US" altLang="en-US" sz="3600" dirty="0">
              <a:solidFill>
                <a:srgbClr val="000000"/>
              </a:solidFill>
              <a:latin typeface="Lato" panose="020B0604020202020204" charset="0"/>
              <a:ea typeface="ＭＳ Ｐゴシック" pitchFamily="34" charset="-128"/>
            </a:endParaRPr>
          </a:p>
          <a:p>
            <a:pPr marL="0" lvl="1" indent="0">
              <a:lnSpc>
                <a:spcPct val="105000"/>
              </a:lnSpc>
              <a:spcBef>
                <a:spcPts val="3000"/>
              </a:spcBef>
              <a:spcAft>
                <a:spcPts val="1800"/>
              </a:spcAft>
              <a:defRPr/>
            </a:pPr>
            <a:endParaRPr lang="en-US" altLang="en-US" sz="3600" dirty="0">
              <a:solidFill>
                <a:srgbClr val="000000"/>
              </a:solidFill>
              <a:latin typeface="Lato" panose="020B0604020202020204" charset="0"/>
              <a:ea typeface="ＭＳ Ｐゴシック" pitchFamily="34" charset="-128"/>
            </a:endParaRPr>
          </a:p>
          <a:p>
            <a:pPr marL="0" lvl="1" indent="0">
              <a:lnSpc>
                <a:spcPct val="105000"/>
              </a:lnSpc>
              <a:spcBef>
                <a:spcPts val="3000"/>
              </a:spcBef>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Interrater Agreement</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Two human raters each aligned the same 4 children.</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For each child, how well does Rater 1 match Rater 2 and how well does Rater 2 match Rater 1?</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Now, substitute aligners </a:t>
            </a:r>
            <a:br>
              <a:rPr lang="en-US" sz="3600" dirty="0">
                <a:latin typeface="Lato Medium" panose="020F0502020204030203" pitchFamily="34" charset="0"/>
                <a:ea typeface="Lato Medium" panose="020F0502020204030203" pitchFamily="34" charset="0"/>
                <a:cs typeface="Lato Medium" panose="020F0502020204030203" pitchFamily="34" charset="0"/>
              </a:rPr>
            </a:br>
            <a:r>
              <a:rPr lang="en-US" sz="3600" dirty="0">
                <a:latin typeface="Lato Medium" panose="020F0502020204030203" pitchFamily="34" charset="0"/>
                <a:ea typeface="Lato Medium" panose="020F0502020204030203" pitchFamily="34" charset="0"/>
                <a:cs typeface="Lato Medium" panose="020F0502020204030203" pitchFamily="34" charset="0"/>
              </a:rPr>
              <a:t>for each rater.</a:t>
            </a:r>
          </a:p>
          <a:p>
            <a:pPr marL="457200" lvl="1" indent="-457200">
              <a:lnSpc>
                <a:spcPct val="105000"/>
              </a:lnSpc>
              <a:spcBef>
                <a:spcPts val="600"/>
              </a:spcBef>
              <a:buFont typeface="Arial" panose="020B0604020202020204" pitchFamily="34" charset="0"/>
              <a:buChar char="•"/>
              <a:defRPr/>
            </a:pPr>
            <a:r>
              <a:rPr lang="en-US" altLang="en-US" sz="3600" dirty="0">
                <a:latin typeface="Lato Medium" panose="020F0502020204030203" pitchFamily="34" charset="0"/>
                <a:ea typeface="Lato Medium" panose="020F0502020204030203" pitchFamily="34" charset="0"/>
                <a:cs typeface="Lato Medium" panose="020F0502020204030203" pitchFamily="34" charset="0"/>
              </a:rPr>
              <a:t>Montreal with </a:t>
            </a:r>
            <a:br>
              <a:rPr lang="en-US" altLang="en-US" sz="3600" dirty="0">
                <a:latin typeface="Lato Medium" panose="020F0502020204030203" pitchFamily="34" charset="0"/>
                <a:ea typeface="Lato Medium" panose="020F0502020204030203" pitchFamily="34" charset="0"/>
                <a:cs typeface="Lato Medium" panose="020F0502020204030203" pitchFamily="34" charset="0"/>
              </a:rPr>
            </a:br>
            <a:r>
              <a:rPr lang="en-US" altLang="en-US" sz="3600" dirty="0">
                <a:latin typeface="Lato Medium" panose="020F0502020204030203" pitchFamily="34" charset="0"/>
                <a:ea typeface="Lato Medium" panose="020F0502020204030203" pitchFamily="34" charset="0"/>
                <a:cs typeface="Lato Medium" panose="020F0502020204030203" pitchFamily="34" charset="0"/>
              </a:rPr>
              <a:t>speaker</a:t>
            </a:r>
            <a:br>
              <a:rPr lang="en-US" altLang="en-US" sz="3600" dirty="0">
                <a:latin typeface="Lato Medium" panose="020F0502020204030203" pitchFamily="34" charset="0"/>
                <a:ea typeface="Lato Medium" panose="020F0502020204030203" pitchFamily="34" charset="0"/>
                <a:cs typeface="Lato Medium" panose="020F0502020204030203" pitchFamily="34" charset="0"/>
              </a:rPr>
            </a:br>
            <a:r>
              <a:rPr lang="en-US" altLang="en-US" sz="3600" dirty="0">
                <a:latin typeface="Lato Medium" panose="020F0502020204030203" pitchFamily="34" charset="0"/>
                <a:ea typeface="Lato Medium" panose="020F0502020204030203" pitchFamily="34" charset="0"/>
                <a:cs typeface="Lato Medium" panose="020F0502020204030203" pitchFamily="34" charset="0"/>
              </a:rPr>
              <a:t>adaptation</a:t>
            </a:r>
            <a:br>
              <a:rPr lang="en-US" altLang="en-US" sz="3600" dirty="0">
                <a:latin typeface="Lato Medium" panose="020F0502020204030203" pitchFamily="34" charset="0"/>
                <a:ea typeface="Lato Medium" panose="020F0502020204030203" pitchFamily="34" charset="0"/>
                <a:cs typeface="Lato Medium" panose="020F0502020204030203" pitchFamily="34" charset="0"/>
              </a:rPr>
            </a:br>
            <a:r>
              <a:rPr lang="en-US" altLang="en-US" sz="3600" dirty="0">
                <a:latin typeface="Lato Medium" panose="020F0502020204030203" pitchFamily="34" charset="0"/>
                <a:ea typeface="Lato Medium" panose="020F0502020204030203" pitchFamily="34" charset="0"/>
                <a:cs typeface="Lato Medium" panose="020F0502020204030203" pitchFamily="34" charset="0"/>
              </a:rPr>
              <a:t>approached</a:t>
            </a:r>
            <a:br>
              <a:rPr lang="en-US" altLang="en-US" sz="3600" dirty="0">
                <a:latin typeface="Lato Medium" panose="020F0502020204030203" pitchFamily="34" charset="0"/>
                <a:ea typeface="Lato Medium" panose="020F0502020204030203" pitchFamily="34" charset="0"/>
                <a:cs typeface="Lato Medium" panose="020F0502020204030203" pitchFamily="34" charset="0"/>
              </a:rPr>
            </a:br>
            <a:r>
              <a:rPr lang="en-US" altLang="en-US" sz="3600" dirty="0">
                <a:latin typeface="Lato Medium" panose="020F0502020204030203" pitchFamily="34" charset="0"/>
                <a:ea typeface="Lato Medium" panose="020F0502020204030203" pitchFamily="34" charset="0"/>
                <a:cs typeface="Lato Medium" panose="020F0502020204030203" pitchFamily="34" charset="0"/>
              </a:rPr>
              <a:t>human-level </a:t>
            </a:r>
            <a:br>
              <a:rPr lang="en-US" altLang="en-US" sz="3600" dirty="0">
                <a:latin typeface="Lato Medium" panose="020F0502020204030203" pitchFamily="34" charset="0"/>
                <a:ea typeface="Lato Medium" panose="020F0502020204030203" pitchFamily="34" charset="0"/>
                <a:cs typeface="Lato Medium" panose="020F0502020204030203" pitchFamily="34" charset="0"/>
              </a:rPr>
            </a:br>
            <a:r>
              <a:rPr lang="en-US" altLang="en-US" sz="3600" dirty="0">
                <a:latin typeface="Lato Medium" panose="020F0502020204030203" pitchFamily="34" charset="0"/>
                <a:ea typeface="Lato Medium" panose="020F0502020204030203" pitchFamily="34" charset="0"/>
                <a:cs typeface="Lato Medium" panose="020F0502020204030203" pitchFamily="34" charset="0"/>
              </a:rPr>
              <a:t>reliability.</a:t>
            </a:r>
            <a:endParaRPr lang="en-US" altLang="en-US" sz="2600" dirty="0">
              <a:latin typeface="Lato Medium" panose="020F0502020204030203" pitchFamily="34" charset="0"/>
              <a:ea typeface="Lato Medium" panose="020F0502020204030203" pitchFamily="34" charset="0"/>
              <a:cs typeface="Lato Medium" panose="020F0502020204030203" pitchFamily="34" charset="0"/>
            </a:endParaRPr>
          </a:p>
          <a:p>
            <a:pPr marL="0" lvl="1" indent="0">
              <a:lnSpc>
                <a:spcPct val="105000"/>
              </a:lnSpc>
              <a:spcBef>
                <a:spcPts val="600"/>
              </a:spcBef>
              <a:defRPr/>
            </a:pPr>
            <a:endParaRPr lang="en-US" altLang="en-US" sz="2600" dirty="0">
              <a:latin typeface="Lato" panose="020F0502020204030203"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panose="020F0502020204030203"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panose="020F0502020204030203"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panose="020F0502020204030203"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panose="020F0502020204030203"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panose="020F0502020204030203"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panose="020F0502020204030203"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panose="020F0502020204030203" charset="0"/>
              <a:ea typeface="Lato Heavy" panose="020F0502020204030203" pitchFamily="34" charset="0"/>
              <a:cs typeface="Lato Heavy" panose="020F0502020204030203" pitchFamily="34" charset="0"/>
            </a:endParaRPr>
          </a:p>
        </p:txBody>
      </p:sp>
      <p:pic>
        <p:nvPicPr>
          <p:cNvPr id="3" name="Picture 2" descr="A screenshot of a cell phone&#10;&#10;Description automatically generated">
            <a:extLst>
              <a:ext uri="{FF2B5EF4-FFF2-40B4-BE49-F238E27FC236}">
                <a16:creationId xmlns:a16="http://schemas.microsoft.com/office/drawing/2014/main" id="{A6953C30-4CE4-47E4-A122-7D95BE8206F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126199" y="26517600"/>
            <a:ext cx="9677401" cy="5806440"/>
          </a:xfrm>
          <a:prstGeom prst="rect">
            <a:avLst/>
          </a:prstGeom>
        </p:spPr>
      </p:pic>
      <p:sp>
        <p:nvSpPr>
          <p:cNvPr id="74" name="Rectangle 16"/>
          <p:cNvSpPr>
            <a:spLocks noChangeArrowheads="1"/>
          </p:cNvSpPr>
          <p:nvPr/>
        </p:nvSpPr>
        <p:spPr bwMode="auto">
          <a:xfrm>
            <a:off x="484188" y="6400800"/>
            <a:ext cx="13689012" cy="24914156"/>
          </a:xfrm>
          <a:prstGeom prst="rect">
            <a:avLst/>
          </a:prstGeom>
          <a:noFill/>
          <a:ln>
            <a:noFill/>
          </a:ln>
          <a:effectLst/>
        </p:spPr>
        <p:style>
          <a:lnRef idx="1">
            <a:schemeClr val="accent1"/>
          </a:lnRef>
          <a:fillRef idx="2">
            <a:schemeClr val="accent1"/>
          </a:fillRef>
          <a:effectRef idx="1">
            <a:schemeClr val="accent1"/>
          </a:effectRef>
          <a:fontRef idx="minor">
            <a:schemeClr val="dk1"/>
          </a:fontRef>
        </p:style>
        <p:txBody>
          <a:bodyPr lIns="412016" tIns="206008" rIns="412016" bIns="206008">
            <a:spAutoFit/>
          </a:bodyPr>
          <a:lstStyle>
            <a:lvl1pPr defTabSz="4805363" eaLnBrk="0" hangingPunct="0">
              <a:defRPr sz="3400">
                <a:solidFill>
                  <a:schemeClr val="tx1"/>
                </a:solidFill>
                <a:latin typeface="Tahoma" pitchFamily="34" charset="0"/>
                <a:ea typeface="ＭＳ Ｐゴシック" pitchFamily="34" charset="-128"/>
              </a:defRPr>
            </a:lvl1pPr>
            <a:lvl2pPr defTabSz="4805363" eaLnBrk="0" hangingPunct="0">
              <a:defRPr sz="3400">
                <a:solidFill>
                  <a:schemeClr val="tx1"/>
                </a:solidFill>
                <a:latin typeface="Tahoma" pitchFamily="34" charset="0"/>
                <a:ea typeface="ＭＳ Ｐゴシック" pitchFamily="34" charset="-128"/>
              </a:defRPr>
            </a:lvl2pPr>
            <a:lvl3pPr marL="1143000" indent="-228600" defTabSz="4805363" eaLnBrk="0" hangingPunct="0">
              <a:defRPr sz="3400">
                <a:solidFill>
                  <a:schemeClr val="tx1"/>
                </a:solidFill>
                <a:latin typeface="Tahoma" pitchFamily="34" charset="0"/>
                <a:ea typeface="ＭＳ Ｐゴシック" pitchFamily="34" charset="-128"/>
              </a:defRPr>
            </a:lvl3pPr>
            <a:lvl4pPr marL="1600200" indent="-228600" defTabSz="4805363" eaLnBrk="0" hangingPunct="0">
              <a:defRPr sz="3400">
                <a:solidFill>
                  <a:schemeClr val="tx1"/>
                </a:solidFill>
                <a:latin typeface="Tahoma" pitchFamily="34" charset="0"/>
                <a:ea typeface="ＭＳ Ｐゴシック" pitchFamily="34" charset="-128"/>
              </a:defRPr>
            </a:lvl4pPr>
            <a:lvl5pPr marL="2057400" indent="-228600" defTabSz="4805363" eaLnBrk="0" hangingPunct="0">
              <a:defRPr sz="3400">
                <a:solidFill>
                  <a:schemeClr val="tx1"/>
                </a:solidFill>
                <a:latin typeface="Tahoma" pitchFamily="34" charset="0"/>
                <a:ea typeface="ＭＳ Ｐゴシック" pitchFamily="34" charset="-128"/>
              </a:defRPr>
            </a:lvl5pPr>
            <a:lvl6pPr marL="25146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6pPr>
            <a:lvl7pPr marL="29718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7pPr>
            <a:lvl8pPr marL="34290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8pPr>
            <a:lvl9pPr marL="38862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9pPr>
          </a:lstStyle>
          <a:p>
            <a:pPr marL="0" lvl="1" indent="0">
              <a:spcBef>
                <a:spcPts val="3000"/>
              </a:spcBef>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Background</a:t>
            </a:r>
            <a:endParaRPr lang="en-US" sz="5400" dirty="0">
              <a:latin typeface="Lato Heavy" panose="020F0502020204030203" pitchFamily="34" charset="0"/>
              <a:ea typeface="Lato Heavy" panose="020F0502020204030203" pitchFamily="34" charset="0"/>
              <a:cs typeface="Lato Heavy"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To perform acoustic measurements on speech sounds, recordings must be segmented into separate intervals for individual phones.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This process is time-consuming, so forced-alignment algorithms can automate this task. These algorithms use a speech sample, transcript, pronunciation dictionary, and statistical model of acoustic patterns to create (</a:t>
            </a:r>
            <a:r>
              <a:rPr lang="en-US" sz="3600" i="1" dirty="0">
                <a:latin typeface="Lato Medium" panose="020F0502020204030203" pitchFamily="34" charset="0"/>
                <a:ea typeface="Lato Medium" panose="020F0502020204030203" pitchFamily="34" charset="0"/>
                <a:cs typeface="Lato Medium" panose="020F0502020204030203" pitchFamily="34" charset="0"/>
              </a:rPr>
              <a:t>force</a:t>
            </a:r>
            <a:r>
              <a:rPr lang="en-US" sz="3600" dirty="0">
                <a:latin typeface="Lato Medium" panose="020F0502020204030203" pitchFamily="34" charset="0"/>
                <a:ea typeface="Lato Medium" panose="020F0502020204030203" pitchFamily="34" charset="0"/>
                <a:cs typeface="Lato Medium" panose="020F0502020204030203" pitchFamily="34" charset="0"/>
              </a:rPr>
              <a:t>) an alignment of phone labels and audio intervals.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These </a:t>
            </a:r>
            <a:r>
              <a:rPr lang="en-US" sz="3600" i="1" dirty="0">
                <a:latin typeface="Lato Medium" panose="020F0502020204030203" pitchFamily="34" charset="0"/>
                <a:ea typeface="Lato Medium" panose="020F0502020204030203" pitchFamily="34" charset="0"/>
                <a:cs typeface="Lato Medium" panose="020F0502020204030203" pitchFamily="34" charset="0"/>
              </a:rPr>
              <a:t>aligners</a:t>
            </a:r>
            <a:r>
              <a:rPr lang="en-US" sz="3600" dirty="0">
                <a:latin typeface="Lato Medium" panose="020F0502020204030203" pitchFamily="34" charset="0"/>
                <a:ea typeface="Lato Medium" panose="020F0502020204030203" pitchFamily="34" charset="0"/>
                <a:cs typeface="Lato Medium" panose="020F0502020204030203" pitchFamily="34" charset="0"/>
              </a:rPr>
              <a:t> are validated against adult speech corpora.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However, there are physiological, articulatory, and acoustic differences between adult speech and child speech, so we cannot assume forced alignment will work on child speech.  </a:t>
            </a:r>
          </a:p>
          <a:p>
            <a:pPr marL="0" lvl="1" indent="0">
              <a:spcBef>
                <a:spcPts val="1200"/>
              </a:spcBef>
              <a:spcAft>
                <a:spcPts val="600"/>
              </a:spcAft>
              <a:defRPr/>
            </a:pPr>
            <a:r>
              <a:rPr lang="en-US" sz="4400" dirty="0">
                <a:latin typeface="Lato Heavy" panose="020F0502020204030203" pitchFamily="34" charset="0"/>
                <a:ea typeface="Lato Heavy" panose="020F0502020204030203" pitchFamily="34" charset="0"/>
                <a:cs typeface="Lato Heavy" panose="020F0502020204030203" pitchFamily="34" charset="0"/>
              </a:rPr>
              <a:t>Current study</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Which of four available aligners performed best, compared to manual alignment, on samples from 3–6-year-old children? </a:t>
            </a:r>
            <a:endParaRPr lang="en-US" sz="3600" dirty="0">
              <a:solidFill>
                <a:schemeClr val="accent4">
                  <a:lumMod val="75000"/>
                </a:schemeClr>
              </a:solidFill>
              <a:latin typeface="Lato Medium" panose="020F0502020204030203" pitchFamily="34" charset="0"/>
              <a:ea typeface="Lato Medium" panose="020F0502020204030203" pitchFamily="34" charset="0"/>
              <a:cs typeface="Lato Medium" panose="020F0502020204030203" pitchFamily="34" charset="0"/>
            </a:endParaRPr>
          </a:p>
          <a:p>
            <a:pPr marL="0" lvl="1" indent="0">
              <a:spcBef>
                <a:spcPts val="3000"/>
              </a:spcBef>
              <a:spcAft>
                <a:spcPts val="1800"/>
              </a:spcAft>
              <a:defRPr/>
            </a:pPr>
            <a:r>
              <a:rPr lang="en-US" sz="5400" dirty="0">
                <a:latin typeface="Lato Heavy" panose="020F0502020204030203" pitchFamily="34" charset="0"/>
                <a:ea typeface="Lato Heavy" panose="020F0502020204030203" pitchFamily="34" charset="0"/>
                <a:cs typeface="Lato Heavy" panose="020F0502020204030203" pitchFamily="34" charset="0"/>
              </a:rPr>
              <a:t>Method</a:t>
            </a:r>
          </a:p>
          <a:p>
            <a:pPr marL="457200" lvl="1" indent="-457200">
              <a:lnSpc>
                <a:spcPct val="105000"/>
              </a:lnSpc>
              <a:spcBef>
                <a:spcPts val="600"/>
              </a:spcBef>
              <a:buFont typeface="Arial" panose="020B0604020202020204" pitchFamily="34" charset="0"/>
              <a:buChar char="•"/>
              <a:defRPr/>
            </a:pPr>
            <a:r>
              <a:rPr lang="en-US" sz="3600" dirty="0">
                <a:latin typeface="Lato Heavy" panose="020F0502020204030203" pitchFamily="34" charset="0"/>
                <a:ea typeface="Lato Heavy" panose="020F0502020204030203" pitchFamily="34" charset="0"/>
                <a:cs typeface="Lato Heavy" panose="020F0502020204030203" pitchFamily="34" charset="0"/>
              </a:rPr>
              <a:t>Participants. </a:t>
            </a:r>
            <a:r>
              <a:rPr lang="en-US" sz="3600" dirty="0">
                <a:latin typeface="Lato Medium" panose="020F0502020204030203" pitchFamily="34" charset="0"/>
                <a:ea typeface="Lato Medium" panose="020F0502020204030203" pitchFamily="34" charset="0"/>
                <a:cs typeface="Lato Medium" panose="020F0502020204030203" pitchFamily="34" charset="0"/>
              </a:rPr>
              <a:t>Speakers were 42 typically developing 3–6-year-olds (39–83 months; 20 boys, 22 girls). </a:t>
            </a:r>
          </a:p>
          <a:p>
            <a:pPr marL="457200" lvl="1" indent="-457200">
              <a:lnSpc>
                <a:spcPct val="105000"/>
              </a:lnSpc>
              <a:spcBef>
                <a:spcPts val="600"/>
              </a:spcBef>
              <a:buFont typeface="Arial" panose="020B0604020202020204" pitchFamily="34" charset="0"/>
              <a:buChar char="•"/>
              <a:defRPr/>
            </a:pPr>
            <a:r>
              <a:rPr lang="en-US" sz="3600" dirty="0">
                <a:latin typeface="Lato Heavy" panose="020F0502020204030203" pitchFamily="34" charset="0"/>
                <a:ea typeface="Lato Heavy" panose="020F0502020204030203" pitchFamily="34" charset="0"/>
                <a:cs typeface="Lato Heavy" panose="020F0502020204030203" pitchFamily="34" charset="0"/>
              </a:rPr>
              <a:t>Task.</a:t>
            </a:r>
            <a:r>
              <a:rPr lang="en-US" sz="3600" dirty="0">
                <a:latin typeface="Lato Medium" panose="020F0502020204030203" pitchFamily="34" charset="0"/>
                <a:ea typeface="Lato Medium" panose="020F0502020204030203" pitchFamily="34" charset="0"/>
                <a:cs typeface="Lato Medium" panose="020F0502020204030203" pitchFamily="34" charset="0"/>
              </a:rPr>
              <a:t> Speech samples were collected in a structured repetition task based on the TOCS+ </a:t>
            </a:r>
            <a:r>
              <a:rPr lang="en-US" sz="2800" dirty="0">
                <a:latin typeface="Lato Medium" panose="020F0502020204030203" pitchFamily="34" charset="0"/>
                <a:ea typeface="Lato Medium" panose="020F0502020204030203" pitchFamily="34" charset="0"/>
                <a:cs typeface="Lato Medium" panose="020F0502020204030203" pitchFamily="34" charset="0"/>
              </a:rPr>
              <a:t>(Hodge &amp; Daniels, 2007)</a:t>
            </a:r>
            <a:r>
              <a:rPr lang="en-US" sz="3600" dirty="0">
                <a:latin typeface="Lato Medium" panose="020F0502020204030203" pitchFamily="34" charset="0"/>
                <a:ea typeface="Lato Medium" panose="020F0502020204030203" pitchFamily="34" charset="0"/>
                <a:cs typeface="Lato Medium" panose="020F0502020204030203" pitchFamily="34" charset="0"/>
              </a:rPr>
              <a:t>. Prompts included 40 single words and 2–7-word utterances with 10 prompts per utterance length.</a:t>
            </a:r>
          </a:p>
          <a:p>
            <a:pPr marL="457200" lvl="1" indent="-457200">
              <a:lnSpc>
                <a:spcPct val="105000"/>
              </a:lnSpc>
              <a:spcBef>
                <a:spcPts val="600"/>
              </a:spcBef>
              <a:buFont typeface="Arial" panose="020B0604020202020204" pitchFamily="34" charset="0"/>
              <a:buChar char="•"/>
              <a:defRPr/>
            </a:pPr>
            <a:r>
              <a:rPr lang="en-US" altLang="en-US" sz="3600" i="1" dirty="0">
                <a:solidFill>
                  <a:srgbClr val="000000"/>
                </a:solidFill>
                <a:latin typeface="Lato Medium" panose="020F0502020204030203" pitchFamily="34" charset="0"/>
                <a:ea typeface="Lato Medium" panose="020F0502020204030203" pitchFamily="34" charset="0"/>
                <a:cs typeface="Lato Medium" panose="020F0502020204030203" pitchFamily="34" charset="0"/>
              </a:rPr>
              <a:t>We omitted plosives from our analyses due to inconsistencies between human raters.</a:t>
            </a:r>
            <a:endParaRPr lang="en-US" altLang="en-US" sz="3600" i="1" dirty="0">
              <a:latin typeface="Lato Medium" panose="020F0502020204030203" pitchFamily="34" charset="0"/>
              <a:ea typeface="Lato Medium" panose="020F0502020204030203" pitchFamily="34" charset="0"/>
              <a:cs typeface="Lato Medium" panose="020F0502020204030203" pitchFamily="34" charset="0"/>
            </a:endParaRPr>
          </a:p>
          <a:p>
            <a:pPr marL="0" lvl="1" indent="0">
              <a:spcBef>
                <a:spcPts val="1200"/>
              </a:spcBef>
              <a:spcAft>
                <a:spcPts val="600"/>
              </a:spcAft>
              <a:defRPr/>
            </a:pPr>
            <a:r>
              <a:rPr lang="en-US" altLang="en-US" sz="4400" dirty="0">
                <a:latin typeface="Lato Heavy" panose="020F0502020204030203" pitchFamily="34" charset="0"/>
                <a:ea typeface="Lato Heavy" panose="020F0502020204030203" pitchFamily="34" charset="0"/>
                <a:cs typeface="Lato Heavy" panose="020F0502020204030203" pitchFamily="34" charset="0"/>
              </a:rPr>
              <a:t>Aligners</a:t>
            </a:r>
          </a:p>
          <a:p>
            <a:pPr marL="0" lvl="1" indent="0">
              <a:lnSpc>
                <a:spcPct val="105000"/>
              </a:lnSpc>
              <a:spcBef>
                <a:spcPts val="600"/>
              </a:spcBef>
              <a:defRPr/>
            </a:pPr>
            <a:r>
              <a:rPr lang="en-US" sz="3600" dirty="0">
                <a:latin typeface="Lato Medium" panose="020F0502020204030203" pitchFamily="34" charset="0"/>
                <a:ea typeface="Lato Medium" panose="020F0502020204030203" pitchFamily="34" charset="0"/>
                <a:cs typeface="Lato Medium" panose="020F0502020204030203" pitchFamily="34" charset="0"/>
              </a:rPr>
              <a:t>All automatic aligners were used off-the-shelf with adult speech acoustic models.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Manual: Two human aligners corrected alignments from the Prosodylab aligner.</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Montreal Forced Aligner with/without speaker adaptation training (SAT) </a:t>
            </a:r>
            <a:r>
              <a:rPr lang="en-US" sz="2800" dirty="0">
                <a:latin typeface="Lato Medium" panose="020F0502020204030203" pitchFamily="34" charset="0"/>
                <a:ea typeface="Lato Medium" panose="020F0502020204030203" pitchFamily="34" charset="0"/>
                <a:cs typeface="Lato Medium" panose="020F0502020204030203" pitchFamily="34" charset="0"/>
              </a:rPr>
              <a:t>(McAuliffe, Socolof, Mihuc, Wagner, &amp; Sonderegger, 2017)</a:t>
            </a: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Kaldi: Alignments from the Kaldi speech recognition system </a:t>
            </a:r>
            <a:r>
              <a:rPr lang="en-US" sz="2800" dirty="0">
                <a:latin typeface="Lato Medium" panose="020F0502020204030203" pitchFamily="34" charset="0"/>
                <a:ea typeface="Lato Medium" panose="020F0502020204030203" pitchFamily="34" charset="0"/>
                <a:cs typeface="Lato Medium" panose="020F0502020204030203" pitchFamily="34" charset="0"/>
              </a:rPr>
              <a:t>(Povey et al., 2011)</a:t>
            </a: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Prosodylab: Prosodylab Aligner </a:t>
            </a:r>
            <a:r>
              <a:rPr lang="en-US" sz="2800" dirty="0">
                <a:latin typeface="Lato Medium" panose="020F0502020204030203" pitchFamily="34" charset="0"/>
                <a:ea typeface="Lato Medium" panose="020F0502020204030203" pitchFamily="34" charset="0"/>
                <a:cs typeface="Lato Medium" panose="020F0502020204030203" pitchFamily="34" charset="0"/>
              </a:rPr>
              <a:t>(Gorman, Howell, &amp; Wagner, 2011)</a:t>
            </a: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P2FA: Penn Phonetics Lab Forced Aligner </a:t>
            </a:r>
            <a:r>
              <a:rPr lang="en-US" sz="2800" dirty="0">
                <a:latin typeface="Lato Medium" panose="020F0502020204030203" pitchFamily="34" charset="0"/>
                <a:ea typeface="Lato Medium" panose="020F0502020204030203" pitchFamily="34" charset="0"/>
                <a:cs typeface="Lato Medium" panose="020F0502020204030203" pitchFamily="34" charset="0"/>
              </a:rPr>
              <a:t>(Yuan &amp; Liberman, 2008)</a:t>
            </a:r>
          </a:p>
        </p:txBody>
      </p:sp>
      <p:sp>
        <p:nvSpPr>
          <p:cNvPr id="54" name="Rectangle 16"/>
          <p:cNvSpPr>
            <a:spLocks noChangeArrowheads="1"/>
          </p:cNvSpPr>
          <p:nvPr/>
        </p:nvSpPr>
        <p:spPr bwMode="auto">
          <a:xfrm>
            <a:off x="29764037" y="6438590"/>
            <a:ext cx="13679488" cy="23670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marL="742950" indent="-285750"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lvl="1" indent="0">
              <a:lnSpc>
                <a:spcPct val="105000"/>
              </a:lnSpc>
              <a:spcBef>
                <a:spcPts val="3000"/>
              </a:spcBef>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Onset differences</a:t>
            </a:r>
            <a:endParaRPr lang="en-US" sz="5400" dirty="0">
              <a:latin typeface="Lato Heavy" panose="020F0502020204030203" pitchFamily="34" charset="0"/>
              <a:ea typeface="Lato Heavy" panose="020F0502020204030203" pitchFamily="34" charset="0"/>
              <a:cs typeface="Lato Heavy"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We also measured absolute difference in phone onset times between automatic and manual alignments. </a:t>
            </a: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solidFill>
                <a:schemeClr val="accent4">
                  <a:lumMod val="75000"/>
                </a:schemeClr>
              </a:solidFill>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solidFill>
                <a:schemeClr val="accent4">
                  <a:lumMod val="75000"/>
                </a:schemeClr>
              </a:solidFill>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solidFill>
                <a:schemeClr val="accent4">
                  <a:lumMod val="75000"/>
                </a:schemeClr>
              </a:solidFill>
              <a:latin typeface="Lato Medium" panose="020F0502020204030203" pitchFamily="34" charset="0"/>
              <a:ea typeface="Lato Medium" panose="020F0502020204030203" pitchFamily="34" charset="0"/>
              <a:cs typeface="Lato Medium" panose="020F0502020204030203" pitchFamily="34" charset="0"/>
            </a:endParaRPr>
          </a:p>
          <a:p>
            <a:pPr marL="0" lvl="1" indent="0">
              <a:lnSpc>
                <a:spcPct val="105000"/>
              </a:lnSpc>
              <a:spcBef>
                <a:spcPts val="600"/>
              </a:spcBef>
              <a:defRPr/>
            </a:pPr>
            <a:endParaRPr lang="en-US" sz="3600" dirty="0">
              <a:solidFill>
                <a:schemeClr val="accent4">
                  <a:lumMod val="75000"/>
                </a:schemeClr>
              </a:solidFill>
              <a:latin typeface="Lato Medium" panose="020F0502020204030203" pitchFamily="34" charset="0"/>
              <a:ea typeface="Lato Medium" panose="020F0502020204030203" pitchFamily="34" charset="0"/>
              <a:cs typeface="Lato Medium" panose="020F0502020204030203" pitchFamily="34" charset="0"/>
            </a:endParaRPr>
          </a:p>
          <a:p>
            <a:pPr marL="0" lvl="1" indent="0">
              <a:lnSpc>
                <a:spcPct val="105000"/>
              </a:lnSpc>
              <a:spcBef>
                <a:spcPts val="600"/>
              </a:spcBef>
              <a:defRPr/>
            </a:pPr>
            <a:endParaRPr lang="en-US" sz="3600" dirty="0">
              <a:solidFill>
                <a:schemeClr val="accent4">
                  <a:lumMod val="75000"/>
                </a:schemeClr>
              </a:solidFill>
              <a:latin typeface="Lato Medium" panose="020F0502020204030203" pitchFamily="34" charset="0"/>
              <a:ea typeface="Lato Medium" panose="020F0502020204030203" pitchFamily="34" charset="0"/>
              <a:cs typeface="Lato Medium" panose="020F0502020204030203" pitchFamily="34" charset="0"/>
            </a:endParaRPr>
          </a:p>
          <a:p>
            <a:pPr marL="0" lvl="1" indent="0">
              <a:lnSpc>
                <a:spcPct val="105000"/>
              </a:lnSpc>
              <a:spcBef>
                <a:spcPts val="600"/>
              </a:spcBef>
              <a:defRPr/>
            </a:pPr>
            <a:endParaRPr lang="en-US" sz="3600" dirty="0">
              <a:solidFill>
                <a:schemeClr val="accent4">
                  <a:lumMod val="75000"/>
                </a:schemeClr>
              </a:solidFill>
              <a:latin typeface="Lato Medium" panose="020F0502020204030203" pitchFamily="34" charset="0"/>
              <a:ea typeface="Lato Medium" panose="020F0502020204030203" pitchFamily="34" charset="0"/>
              <a:cs typeface="Lato Medium" panose="020F0502020204030203" pitchFamily="34" charset="0"/>
            </a:endParaRPr>
          </a:p>
          <a:p>
            <a:pPr marL="0" lvl="1" indent="0">
              <a:lnSpc>
                <a:spcPct val="105000"/>
              </a:lnSpc>
              <a:spcBef>
                <a:spcPts val="600"/>
              </a:spcBef>
              <a:defRPr/>
            </a:pPr>
            <a:endParaRPr lang="en-US" sz="3600" dirty="0">
              <a:solidFill>
                <a:schemeClr val="accent4">
                  <a:lumMod val="75000"/>
                </a:schemeClr>
              </a:solidFill>
              <a:latin typeface="Lato Medium" panose="020F0502020204030203" pitchFamily="34" charset="0"/>
              <a:ea typeface="Lato Medium" panose="020F0502020204030203" pitchFamily="34" charset="0"/>
              <a:cs typeface="Lato Medium" panose="020F0502020204030203" pitchFamily="34" charset="0"/>
            </a:endParaRPr>
          </a:p>
          <a:p>
            <a:pPr marL="0" lvl="1" indent="0">
              <a:lnSpc>
                <a:spcPct val="105000"/>
              </a:lnSpc>
              <a:spcBef>
                <a:spcPts val="600"/>
              </a:spcBef>
              <a:defRPr/>
            </a:pPr>
            <a:endParaRPr lang="en-US" altLang="en-US" sz="26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2600" dirty="0">
              <a:latin typeface="Lato" panose="020F0502020204030203" charset="0"/>
              <a:ea typeface="Lato Heavy" panose="020F0502020204030203" pitchFamily="34" charset="0"/>
              <a:cs typeface="Lato Heavy"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altLang="en-US" sz="3600" dirty="0">
                <a:latin typeface="Lato Medium" panose="020F0502020204030203" pitchFamily="34" charset="0"/>
                <a:ea typeface="Lato Medium" panose="020F0502020204030203" pitchFamily="34" charset="0"/>
                <a:cs typeface="Lato Medium" panose="020F0502020204030203" pitchFamily="34" charset="0"/>
              </a:rPr>
              <a:t>Bulk of differences for all aligners is between 10–50 ms.</a:t>
            </a: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This analysis reveals a difference between the Montreal and Kaldi aligners. The right tails of the distributions show Montreal had the fewest differences over 100 ms and that Kaldi had the most differences around 500 ms.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Although Kaldi and Montreal performed best in general, Kaldi demonstrated more severe alignment errors than Montreal.</a:t>
            </a:r>
            <a:endParaRPr lang="en-US" altLang="en-US" sz="3600" dirty="0">
              <a:latin typeface="Lato Medium" panose="020F0502020204030203" pitchFamily="34" charset="0"/>
              <a:ea typeface="Lato Medium" panose="020F0502020204030203" pitchFamily="34" charset="0"/>
              <a:cs typeface="Lato Medium" panose="020F0502020204030203" pitchFamily="34" charset="0"/>
            </a:endParaRPr>
          </a:p>
          <a:p>
            <a:pPr marL="0" lvl="1" indent="0">
              <a:spcBef>
                <a:spcPts val="3000"/>
              </a:spcBef>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Conclusions</a:t>
            </a:r>
            <a:endParaRPr lang="en-US" altLang="en-US" sz="6000" dirty="0">
              <a:latin typeface="Lato Heavy" panose="020F0502020204030203" pitchFamily="34" charset="0"/>
              <a:ea typeface="Lato Heavy" panose="020F0502020204030203" pitchFamily="34" charset="0"/>
              <a:cs typeface="Lato Heavy"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Speech recognition-based aligners (Kaldi, Montreal) performed better on children’s speech off-the-shelf than Hidden Markov Model Toolkit (HTK) based ones (P2FA, Prosodylab).</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Speaker adaptation made large improvements to developmentally variable sounds (/s/, /r/, /w/, /ʃ/)</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Montreal-human agreement fell just below human-human agreement. Training the acoustic model on children’s speech may narrow the gap further.</a:t>
            </a:r>
          </a:p>
        </p:txBody>
      </p:sp>
      <p:sp>
        <p:nvSpPr>
          <p:cNvPr id="4" name="Rectangle 3"/>
          <p:cNvSpPr/>
          <p:nvPr/>
        </p:nvSpPr>
        <p:spPr>
          <a:xfrm>
            <a:off x="0" y="0"/>
            <a:ext cx="43891200" cy="6400800"/>
          </a:xfrm>
          <a:prstGeom prst="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3078" name="Text Box 4"/>
          <p:cNvSpPr txBox="1">
            <a:spLocks noChangeArrowheads="1"/>
          </p:cNvSpPr>
          <p:nvPr/>
        </p:nvSpPr>
        <p:spPr bwMode="auto">
          <a:xfrm>
            <a:off x="484188" y="160091"/>
            <a:ext cx="41578212" cy="6017573"/>
          </a:xfrm>
          <a:prstGeom prst="rect">
            <a:avLst/>
          </a:prstGeom>
          <a:solidFill>
            <a:srgbClr val="4D4D4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spAutoFit/>
          </a:bodyPr>
          <a:lstStyle>
            <a:lvl1pPr defTabSz="4805363">
              <a:defRPr sz="7400">
                <a:solidFill>
                  <a:schemeClr val="tx1"/>
                </a:solidFill>
                <a:latin typeface="Lucida Sans Unicode" panose="020B0602030504020204" pitchFamily="34" charset="0"/>
                <a:cs typeface="Arial" panose="020B0604020202020204" pitchFamily="34" charset="0"/>
              </a:defRPr>
            </a:lvl1pPr>
            <a:lvl2pPr marL="742950" indent="-285750"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r>
              <a:rPr lang="en-US" sz="10800" dirty="0">
                <a:solidFill>
                  <a:schemeClr val="bg1"/>
                </a:solidFill>
                <a:latin typeface="Lato Heavy" panose="020F0502020204030203" pitchFamily="34" charset="0"/>
                <a:ea typeface="Lato Heavy" panose="020F0502020204030203" pitchFamily="34" charset="0"/>
                <a:cs typeface="Lato Heavy" panose="020F0502020204030203" pitchFamily="34" charset="0"/>
              </a:rPr>
              <a:t>Performance of forced-alignment algorithms on </a:t>
            </a:r>
            <a:br>
              <a:rPr lang="en-US" sz="10800" dirty="0">
                <a:solidFill>
                  <a:schemeClr val="bg1"/>
                </a:solidFill>
                <a:latin typeface="Lato Heavy" panose="020F0502020204030203" pitchFamily="34" charset="0"/>
                <a:ea typeface="Lato Heavy" panose="020F0502020204030203" pitchFamily="34" charset="0"/>
                <a:cs typeface="Lato Heavy" panose="020F0502020204030203" pitchFamily="34" charset="0"/>
              </a:rPr>
            </a:br>
            <a:r>
              <a:rPr lang="en-US" sz="10800" dirty="0">
                <a:solidFill>
                  <a:schemeClr val="bg1"/>
                </a:solidFill>
                <a:latin typeface="Lato Heavy" panose="020F0502020204030203" pitchFamily="34" charset="0"/>
                <a:ea typeface="Lato Heavy" panose="020F0502020204030203" pitchFamily="34" charset="0"/>
                <a:cs typeface="Lato Heavy" panose="020F0502020204030203" pitchFamily="34" charset="0"/>
              </a:rPr>
              <a:t>children’s speech</a:t>
            </a:r>
            <a:br>
              <a:rPr lang="en-US" altLang="en-US" sz="4000" dirty="0">
                <a:solidFill>
                  <a:schemeClr val="bg1"/>
                </a:solidFill>
                <a:latin typeface="Lato Heavy" panose="020F0502020204030203" pitchFamily="34" charset="0"/>
                <a:ea typeface="Lato Heavy" panose="020F0502020204030203" pitchFamily="34" charset="0"/>
                <a:cs typeface="Lato Heavy" panose="020F0502020204030203" pitchFamily="34" charset="0"/>
              </a:rPr>
            </a:br>
            <a:br>
              <a:rPr lang="en-US" altLang="en-US" sz="4000" dirty="0">
                <a:solidFill>
                  <a:schemeClr val="bg1"/>
                </a:solidFill>
                <a:latin typeface="Lato Heavy" panose="020F0502020204030203" pitchFamily="34" charset="0"/>
                <a:ea typeface="Lato Heavy" panose="020F0502020204030203" pitchFamily="34" charset="0"/>
                <a:cs typeface="Lato Heavy" panose="020F0502020204030203" pitchFamily="34" charset="0"/>
              </a:rPr>
            </a:br>
            <a:r>
              <a:rPr 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Tristan Mahr</a:t>
            </a:r>
            <a:r>
              <a:rPr lang="en-US" altLang="en-US" sz="5400" baseline="300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1</a:t>
            </a:r>
            <a:r>
              <a:rPr 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Kan Kawabata</a:t>
            </a:r>
            <a:r>
              <a:rPr lang="en-US" altLang="en-US" sz="5400" baseline="300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2</a:t>
            </a:r>
            <a:r>
              <a:rPr 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Vikram C. Mathad</a:t>
            </a:r>
            <a:r>
              <a:rPr lang="en-US" altLang="en-US" sz="5400" baseline="300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2</a:t>
            </a:r>
            <a:r>
              <a:rPr 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Visar Berisha</a:t>
            </a:r>
            <a:r>
              <a:rPr lang="en-US" altLang="en-US" sz="5400" baseline="300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2</a:t>
            </a:r>
            <a:r>
              <a:rPr 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Sharon Tang</a:t>
            </a:r>
            <a:r>
              <a:rPr lang="en-US" altLang="en-US" sz="5400" baseline="300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1</a:t>
            </a:r>
            <a:r>
              <a:rPr 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Helen Vradelis</a:t>
            </a:r>
            <a:r>
              <a:rPr lang="en-US" altLang="en-US" sz="5400" baseline="300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1</a:t>
            </a:r>
            <a:r>
              <a:rPr 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Julie Liss</a:t>
            </a:r>
            <a:r>
              <a:rPr lang="en-US" altLang="en-US" sz="5400" baseline="300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2</a:t>
            </a:r>
            <a:r>
              <a:rPr 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Katherine Hustad</a:t>
            </a:r>
            <a:r>
              <a:rPr lang="en-US" altLang="en-US" sz="5400" baseline="300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1</a:t>
            </a:r>
            <a:br>
              <a:rPr lang="en-US" alt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br>
            <a:r>
              <a:rPr lang="en-US" altLang="en-US" sz="5400" baseline="30000" dirty="0">
                <a:solidFill>
                  <a:schemeClr val="bg1"/>
                </a:solidFill>
                <a:latin typeface="Lato Heavy" panose="020F0502020204030203" pitchFamily="34" charset="0"/>
                <a:ea typeface="Lato Heavy" panose="020F0502020204030203" pitchFamily="34" charset="0"/>
                <a:cs typeface="Lato Heavy" panose="020F0502020204030203" pitchFamily="34" charset="0"/>
              </a:rPr>
              <a:t>1</a:t>
            </a:r>
            <a:r>
              <a:rPr lang="en-US" alt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University of Wisconsin</a:t>
            </a:r>
            <a:r>
              <a:rPr 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a:t>
            </a:r>
            <a:r>
              <a:rPr lang="en-US" alt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Madison. </a:t>
            </a:r>
            <a:r>
              <a:rPr lang="en-US" altLang="en-US" sz="5400" baseline="30000" dirty="0">
                <a:solidFill>
                  <a:schemeClr val="bg1"/>
                </a:solidFill>
                <a:latin typeface="Lato Heavy" panose="020F0502020204030203" pitchFamily="34" charset="0"/>
                <a:ea typeface="Lato Heavy" panose="020F0502020204030203" pitchFamily="34" charset="0"/>
                <a:cs typeface="Lato Heavy" panose="020F0502020204030203" pitchFamily="34" charset="0"/>
              </a:rPr>
              <a:t>2</a:t>
            </a:r>
            <a:r>
              <a:rPr lang="en-US" altLang="en-US" sz="5400" dirty="0">
                <a:solidFill>
                  <a:schemeClr val="bg1"/>
                </a:solidFill>
                <a:latin typeface="Lato Heavy" panose="020F0502020204030203" pitchFamily="34" charset="0"/>
                <a:ea typeface="Lato Heavy" panose="020F0502020204030203" pitchFamily="34" charset="0"/>
                <a:cs typeface="Lato Heavy" panose="020F0502020204030203" pitchFamily="34" charset="0"/>
              </a:rPr>
              <a:t> Arizona State University.</a:t>
            </a:r>
          </a:p>
        </p:txBody>
      </p:sp>
      <p:pic>
        <p:nvPicPr>
          <p:cNvPr id="3079" name="Picture 27" descr="logoverticalreverse.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0923969" y="566363"/>
            <a:ext cx="2276861" cy="32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80" name="TextBox 44"/>
          <p:cNvSpPr txBox="1">
            <a:spLocks noChangeArrowheads="1"/>
          </p:cNvSpPr>
          <p:nvPr/>
        </p:nvSpPr>
        <p:spPr bwMode="auto">
          <a:xfrm>
            <a:off x="29756100" y="30295047"/>
            <a:ext cx="13687425" cy="173526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133524" tIns="66762" rIns="133524" bIns="66762">
            <a:spAutoFit/>
          </a:bodyPr>
          <a:lstStyle>
            <a:lvl1pPr>
              <a:defRPr sz="7400">
                <a:solidFill>
                  <a:schemeClr val="tx1"/>
                </a:solidFill>
                <a:latin typeface="Lucida Sans Unicode" panose="020B0602030504020204" pitchFamily="34" charset="0"/>
                <a:cs typeface="Arial" panose="020B0604020202020204" pitchFamily="34" charset="0"/>
              </a:defRPr>
            </a:lvl1pPr>
            <a:lvl2pPr marL="742950" indent="-285750">
              <a:defRPr sz="7400">
                <a:solidFill>
                  <a:schemeClr val="tx1"/>
                </a:solidFill>
                <a:latin typeface="Lucida Sans Unicode" panose="020B0602030504020204" pitchFamily="34" charset="0"/>
                <a:cs typeface="Arial" panose="020B0604020202020204" pitchFamily="34" charset="0"/>
              </a:defRPr>
            </a:lvl2pPr>
            <a:lvl3pPr marL="1143000" indent="-228600">
              <a:defRPr sz="7400">
                <a:solidFill>
                  <a:schemeClr val="tx1"/>
                </a:solidFill>
                <a:latin typeface="Lucida Sans Unicode" panose="020B0602030504020204" pitchFamily="34" charset="0"/>
                <a:cs typeface="Arial" panose="020B0604020202020204" pitchFamily="34" charset="0"/>
              </a:defRPr>
            </a:lvl3pPr>
            <a:lvl4pPr marL="1600200" indent="-228600">
              <a:defRPr sz="7400">
                <a:solidFill>
                  <a:schemeClr val="tx1"/>
                </a:solidFill>
                <a:latin typeface="Lucida Sans Unicode" panose="020B0602030504020204" pitchFamily="34" charset="0"/>
                <a:cs typeface="Arial" panose="020B0604020202020204" pitchFamily="34" charset="0"/>
              </a:defRPr>
            </a:lvl4pPr>
            <a:lvl5pPr marL="2057400" indent="-228600">
              <a:defRPr sz="7400">
                <a:solidFill>
                  <a:schemeClr val="tx1"/>
                </a:solidFill>
                <a:latin typeface="Lucida Sans Unicode" panose="020B0602030504020204" pitchFamily="34" charset="0"/>
                <a:cs typeface="Arial" panose="020B0604020202020204" pitchFamily="34" charset="0"/>
              </a:defRPr>
            </a:lvl5pPr>
            <a:lvl6pPr marL="25146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eaLnBrk="1" hangingPunct="1"/>
            <a:r>
              <a:rPr lang="en-US" altLang="en-US" sz="2600" dirty="0">
                <a:latin typeface="Lato Medium" panose="020F0502020204030203" pitchFamily="34" charset="0"/>
                <a:ea typeface="Lato Medium" panose="020F0502020204030203" pitchFamily="34" charset="0"/>
                <a:cs typeface="Lato Medium" panose="020F0502020204030203" pitchFamily="34" charset="0"/>
              </a:rPr>
              <a:t>Funding provided by NIDCD (R01DC015653, </a:t>
            </a:r>
            <a:r>
              <a:rPr lang="en-US" sz="2600" dirty="0">
                <a:latin typeface="Lato Medium" panose="020F0502020204030203" pitchFamily="34" charset="0"/>
                <a:ea typeface="Lato Medium" panose="020F0502020204030203" pitchFamily="34" charset="0"/>
                <a:cs typeface="Lato Medium" panose="020F0502020204030203" pitchFamily="34" charset="0"/>
              </a:rPr>
              <a:t>R01DC006859) and </a:t>
            </a:r>
            <a:r>
              <a:rPr lang="pt-BR" altLang="en-US" sz="2600" dirty="0">
                <a:latin typeface="Lato Medium" panose="020F0502020204030203" pitchFamily="34" charset="0"/>
                <a:ea typeface="Lato Medium" panose="020F0502020204030203" pitchFamily="34" charset="0"/>
                <a:cs typeface="Lato Medium" panose="020F0502020204030203" pitchFamily="34" charset="0"/>
              </a:rPr>
              <a:t>NICHD (U54 HD090256)</a:t>
            </a:r>
            <a:endParaRPr lang="en-US" altLang="en-US" sz="2600" dirty="0">
              <a:latin typeface="Lato Medium" panose="020F0502020204030203" pitchFamily="34" charset="0"/>
              <a:ea typeface="Lato Medium" panose="020F0502020204030203" pitchFamily="34" charset="0"/>
              <a:cs typeface="Lato Medium" panose="020F0502020204030203" pitchFamily="34" charset="0"/>
            </a:endParaRPr>
          </a:p>
          <a:p>
            <a:pPr eaLnBrk="1" hangingPunct="1"/>
            <a:r>
              <a:rPr lang="en-US" altLang="en-US" sz="2600" dirty="0">
                <a:latin typeface="Lato Medium" panose="020F0502020204030203" pitchFamily="34" charset="0"/>
                <a:ea typeface="Lato Medium" panose="020F0502020204030203" pitchFamily="34" charset="0"/>
                <a:cs typeface="Lato Medium" panose="020F0502020204030203" pitchFamily="34" charset="0"/>
              </a:rPr>
              <a:t>Conference on Motor Speech</a:t>
            </a:r>
          </a:p>
          <a:p>
            <a:pPr eaLnBrk="1" hangingPunct="1"/>
            <a:r>
              <a:rPr lang="en-US" altLang="en-US" sz="2600" dirty="0">
                <a:latin typeface="Lato Medium" panose="020F0502020204030203" pitchFamily="34" charset="0"/>
                <a:ea typeface="Lato Medium" panose="020F0502020204030203" pitchFamily="34" charset="0"/>
                <a:cs typeface="Lato Medium" panose="020F0502020204030203" pitchFamily="34" charset="0"/>
              </a:rPr>
              <a:t>Santa Barbara, CA: February, 2020</a:t>
            </a:r>
          </a:p>
          <a:p>
            <a:pPr eaLnBrk="1" hangingPunct="1"/>
            <a:r>
              <a:rPr lang="en-US" altLang="en-US" sz="2600" dirty="0">
                <a:latin typeface="Lato Medium" panose="020F0502020204030203" pitchFamily="34" charset="0"/>
                <a:ea typeface="Lato Medium" panose="020F0502020204030203" pitchFamily="34" charset="0"/>
                <a:cs typeface="Lato Medium" panose="020F0502020204030203" pitchFamily="34" charset="0"/>
              </a:rPr>
              <a:t>Contact: Tristan Mahr (tristan.mahr@wisc.edu)</a:t>
            </a:r>
          </a:p>
        </p:txBody>
      </p:sp>
      <p:pic>
        <p:nvPicPr>
          <p:cNvPr id="3115" name="Picture 61" descr="https://umark.wisc.edu/brand/templates-and-downloads/downloads/print/UWlogo_ctr_4c_wh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776963" y="593455"/>
            <a:ext cx="4763868" cy="32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descr="A picture containing clock&#10;&#10;Description automatically generated">
            <a:extLst>
              <a:ext uri="{FF2B5EF4-FFF2-40B4-BE49-F238E27FC236}">
                <a16:creationId xmlns:a16="http://schemas.microsoft.com/office/drawing/2014/main" id="{3C86C61D-9B73-4EA5-8A87-7E8D114FAA0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459189" y="9601200"/>
            <a:ext cx="10972822" cy="3657607"/>
          </a:xfrm>
          <a:prstGeom prst="rect">
            <a:avLst/>
          </a:prstGeom>
        </p:spPr>
      </p:pic>
      <p:pic>
        <p:nvPicPr>
          <p:cNvPr id="11" name="Picture 10" descr="A picture containing map, text&#10;&#10;Description automatically generated">
            <a:extLst>
              <a:ext uri="{FF2B5EF4-FFF2-40B4-BE49-F238E27FC236}">
                <a16:creationId xmlns:a16="http://schemas.microsoft.com/office/drawing/2014/main" id="{DB34281C-8E63-41F0-B56E-6750FA50C5C3}"/>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0862771" y="9299172"/>
            <a:ext cx="11430000" cy="9048751"/>
          </a:xfrm>
          <a:prstGeom prst="rect">
            <a:avLst/>
          </a:prstGeom>
        </p:spPr>
      </p:pic>
      <p:pic>
        <p:nvPicPr>
          <p:cNvPr id="14" name="Picture 13">
            <a:extLst>
              <a:ext uri="{FF2B5EF4-FFF2-40B4-BE49-F238E27FC236}">
                <a16:creationId xmlns:a16="http://schemas.microsoft.com/office/drawing/2014/main" id="{C40BD42B-D475-4CFB-AC4C-8881E7F57998}"/>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6116300" y="15011400"/>
            <a:ext cx="11658599" cy="7772400"/>
          </a:xfrm>
          <a:prstGeom prst="rect">
            <a:avLst/>
          </a:prstGeom>
        </p:spPr>
      </p:pic>
      <p:pic>
        <p:nvPicPr>
          <p:cNvPr id="26" name="Picture 25" descr="A picture containing drawing&#10;&#10;Description automatically generated">
            <a:extLst>
              <a:ext uri="{FF2B5EF4-FFF2-40B4-BE49-F238E27FC236}">
                <a16:creationId xmlns:a16="http://schemas.microsoft.com/office/drawing/2014/main" id="{F02078A3-8E5A-4688-A2E1-912DA6251D7A}"/>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6794342" y="1023563"/>
            <a:ext cx="3972658" cy="3200400"/>
          </a:xfrm>
          <a:prstGeom prst="rect">
            <a:avLst/>
          </a:prstGeom>
        </p:spPr>
      </p:pic>
    </p:spTree>
  </p:cSld>
  <p:clrMapOvr>
    <a:masterClrMapping/>
  </p:clrMapOvr>
</p:sld>
</file>

<file path=ppt/theme/theme1.xml><?xml version="1.0" encoding="utf-8"?>
<a:theme xmlns:a="http://schemas.openxmlformats.org/drawingml/2006/main" name="Office Theme">
  <a:themeElements>
    <a:clrScheme name="Custom 2">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C55A11"/>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ontrol xmlns="http://schemas.microsoft.com/VisualStudio/2011/storyboarding/control">
  <Id Name="System.Storyboarding.Media.LineChart" Revision="1" Stencil="System.Storyboarding.Media" StencilVersion="0.1"/>
</Control>
</file>

<file path=customXml/itemProps1.xml><?xml version="1.0" encoding="utf-8"?>
<ds:datastoreItem xmlns:ds="http://schemas.openxmlformats.org/officeDocument/2006/customXml" ds:itemID="{5DF1B0F3-8C96-45B6-AE04-5630ECA4C034}">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657</Words>
  <Application>Microsoft Office PowerPoint</Application>
  <PresentationFormat>Custom</PresentationFormat>
  <Paragraphs>78</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Lato</vt:lpstr>
      <vt:lpstr>Arial</vt:lpstr>
      <vt:lpstr>Lato Heavy</vt:lpstr>
      <vt:lpstr>Lato Medium</vt:lpstr>
      <vt:lpstr>Calibri</vt:lpstr>
      <vt:lpstr>Calibri Light</vt:lpstr>
      <vt:lpstr>Lucida Sans Unicode</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2018-06-12T13:55:24Z</dcterms:created>
  <dcterms:modified xsi:type="dcterms:W3CDTF">2020-02-14T19:22:01Z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